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Default Extension="fntdata" ContentType="application/x-fontdata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93"/>
  </p:notesMasterIdLst>
  <p:handoutMasterIdLst>
    <p:handoutMasterId r:id="rId94"/>
  </p:handoutMasterIdLst>
  <p:sldIdLst>
    <p:sldId id="260" r:id="rId2"/>
    <p:sldId id="387" r:id="rId3"/>
    <p:sldId id="377" r:id="rId4"/>
    <p:sldId id="378" r:id="rId5"/>
    <p:sldId id="379" r:id="rId6"/>
    <p:sldId id="388" r:id="rId7"/>
    <p:sldId id="380" r:id="rId8"/>
    <p:sldId id="381" r:id="rId9"/>
    <p:sldId id="399" r:id="rId10"/>
    <p:sldId id="382" r:id="rId11"/>
    <p:sldId id="383" r:id="rId12"/>
    <p:sldId id="385" r:id="rId13"/>
    <p:sldId id="425" r:id="rId14"/>
    <p:sldId id="426" r:id="rId15"/>
    <p:sldId id="389" r:id="rId16"/>
    <p:sldId id="390" r:id="rId17"/>
    <p:sldId id="391" r:id="rId18"/>
    <p:sldId id="392" r:id="rId19"/>
    <p:sldId id="393" r:id="rId20"/>
    <p:sldId id="395" r:id="rId21"/>
    <p:sldId id="394" r:id="rId22"/>
    <p:sldId id="400" r:id="rId23"/>
    <p:sldId id="403" r:id="rId24"/>
    <p:sldId id="396" r:id="rId25"/>
    <p:sldId id="315" r:id="rId26"/>
    <p:sldId id="386" r:id="rId27"/>
    <p:sldId id="339" r:id="rId28"/>
    <p:sldId id="263" r:id="rId29"/>
    <p:sldId id="341" r:id="rId30"/>
    <p:sldId id="340" r:id="rId31"/>
    <p:sldId id="397" r:id="rId32"/>
    <p:sldId id="275" r:id="rId33"/>
    <p:sldId id="412" r:id="rId34"/>
    <p:sldId id="274" r:id="rId35"/>
    <p:sldId id="406" r:id="rId36"/>
    <p:sldId id="416" r:id="rId37"/>
    <p:sldId id="289" r:id="rId38"/>
    <p:sldId id="288" r:id="rId39"/>
    <p:sldId id="287" r:id="rId40"/>
    <p:sldId id="290" r:id="rId41"/>
    <p:sldId id="271" r:id="rId42"/>
    <p:sldId id="292" r:id="rId43"/>
    <p:sldId id="404" r:id="rId44"/>
    <p:sldId id="401" r:id="rId45"/>
    <p:sldId id="356" r:id="rId46"/>
    <p:sldId id="278" r:id="rId47"/>
    <p:sldId id="402" r:id="rId48"/>
    <p:sldId id="413" r:id="rId49"/>
    <p:sldId id="414" r:id="rId50"/>
    <p:sldId id="423" r:id="rId51"/>
    <p:sldId id="405" r:id="rId52"/>
    <p:sldId id="319" r:id="rId53"/>
    <p:sldId id="322" r:id="rId54"/>
    <p:sldId id="376" r:id="rId55"/>
    <p:sldId id="415" r:id="rId56"/>
    <p:sldId id="422" r:id="rId57"/>
    <p:sldId id="334" r:id="rId58"/>
    <p:sldId id="331" r:id="rId59"/>
    <p:sldId id="258" r:id="rId60"/>
    <p:sldId id="264" r:id="rId61"/>
    <p:sldId id="335" r:id="rId62"/>
    <p:sldId id="398" r:id="rId63"/>
    <p:sldId id="270" r:id="rId64"/>
    <p:sldId id="333" r:id="rId65"/>
    <p:sldId id="281" r:id="rId66"/>
    <p:sldId id="424" r:id="rId67"/>
    <p:sldId id="332" r:id="rId68"/>
    <p:sldId id="280" r:id="rId69"/>
    <p:sldId id="323" r:id="rId70"/>
    <p:sldId id="363" r:id="rId71"/>
    <p:sldId id="355" r:id="rId72"/>
    <p:sldId id="417" r:id="rId73"/>
    <p:sldId id="357" r:id="rId74"/>
    <p:sldId id="330" r:id="rId75"/>
    <p:sldId id="407" r:id="rId76"/>
    <p:sldId id="284" r:id="rId77"/>
    <p:sldId id="267" r:id="rId78"/>
    <p:sldId id="285" r:id="rId79"/>
    <p:sldId id="286" r:id="rId80"/>
    <p:sldId id="408" r:id="rId81"/>
    <p:sldId id="419" r:id="rId82"/>
    <p:sldId id="420" r:id="rId83"/>
    <p:sldId id="418" r:id="rId84"/>
    <p:sldId id="421" r:id="rId85"/>
    <p:sldId id="409" r:id="rId86"/>
    <p:sldId id="410" r:id="rId87"/>
    <p:sldId id="411" r:id="rId88"/>
    <p:sldId id="308" r:id="rId89"/>
    <p:sldId id="306" r:id="rId90"/>
    <p:sldId id="305" r:id="rId91"/>
    <p:sldId id="304" r:id="rId92"/>
  </p:sldIdLst>
  <p:sldSz cx="9144000" cy="6858000" type="screen4x3"/>
  <p:notesSz cx="6858000" cy="9144000"/>
  <p:embeddedFontLst>
    <p:embeddedFont>
      <p:font typeface="Script MT Bold" pitchFamily="66" charset="0"/>
      <p:bold r:id="rId95"/>
    </p:embeddedFont>
    <p:embeddedFont>
      <p:font typeface="Adorable"/>
      <p:regular r:id="rId96"/>
    </p:embeddedFont>
    <p:embeddedFont>
      <p:font typeface="BlackChancery"/>
      <p:regular r:id="rId97"/>
    </p:embeddedFont>
    <p:embeddedFont>
      <p:font typeface="Comic Sans MS" pitchFamily="66" charset="0"/>
      <p:regular r:id="rId98"/>
      <p:bold r:id="rId99"/>
    </p:embeddedFont>
    <p:embeddedFont>
      <p:font typeface="PressWriter Symbols"/>
      <p:regular r:id="rId100"/>
    </p:embeddedFont>
    <p:embeddedFont>
      <p:font typeface="GriffinOne"/>
      <p:regular r:id="rId101"/>
    </p:embeddedFont>
    <p:embeddedFont>
      <p:font typeface="Impact" pitchFamily="34" charset="0"/>
      <p:regular r:id="rId102"/>
    </p:embeddedFont>
    <p:embeddedFont>
      <p:font typeface="Calibri" pitchFamily="34" charset="0"/>
      <p:regular r:id="rId103"/>
      <p:bold r:id="rId104"/>
      <p:italic r:id="rId105"/>
      <p:boldItalic r:id="rId106"/>
    </p:embeddedFont>
    <p:embeddedFont>
      <p:font typeface="FSC Symbol"/>
      <p:regular r:id="rId10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CC9900"/>
    <a:srgbClr val="A62800"/>
    <a:srgbClr val="CC66FF"/>
    <a:srgbClr val="FF99CC"/>
    <a:srgbClr val="33CC33"/>
    <a:srgbClr val="FF4A1F"/>
    <a:srgbClr val="9F9FD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432" autoAdjust="0"/>
    <p:restoredTop sz="94660"/>
  </p:normalViewPr>
  <p:slideViewPr>
    <p:cSldViewPr>
      <p:cViewPr>
        <p:scale>
          <a:sx n="66" d="100"/>
          <a:sy n="66" d="100"/>
        </p:scale>
        <p:origin x="-1242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1250"/>
    </p:cViewPr>
  </p:sorterViewPr>
  <p:notesViewPr>
    <p:cSldViewPr>
      <p:cViewPr varScale="1">
        <p:scale>
          <a:sx n="52" d="100"/>
          <a:sy n="52" d="100"/>
        </p:scale>
        <p:origin x="-1374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1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8.fntdata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9.fntdata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2.fntdata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4AF6257-F7CC-4CA3-9498-E54AA74D6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6BD346AD-BCA1-4602-BFF1-B514553B4208}" type="datetimeFigureOut">
              <a:rPr lang="en-US"/>
              <a:pPr>
                <a:defRPr/>
              </a:pPr>
              <a:t>9/11/2008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C69E6F3-0F50-4B8B-AF89-9B2FA9A13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47797F-9743-48EF-88B5-2C3EC082BF5B}" type="slidenum">
              <a:rPr lang="en-US">
                <a:latin typeface="Arial" pitchFamily="34" charset="0"/>
              </a:rPr>
              <a:pPr/>
              <a:t>1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65F09E-EDF4-4085-BE7A-BFCCF73A22A7}" type="slidenum">
              <a:rPr lang="en-US">
                <a:latin typeface="Arial" pitchFamily="34" charset="0"/>
              </a:rPr>
              <a:pPr/>
              <a:t>10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1636DD-0D4C-4C72-9112-EA4344EE6803}" type="slidenum">
              <a:rPr lang="en-US">
                <a:latin typeface="Arial" pitchFamily="34" charset="0"/>
              </a:rPr>
              <a:pPr/>
              <a:t>11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C48123-C86E-4DB9-88F4-47AF65E47D44}" type="slidenum">
              <a:rPr lang="en-US">
                <a:latin typeface="Arial" pitchFamily="34" charset="0"/>
              </a:rPr>
              <a:pPr/>
              <a:t>2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698D6F-0666-4C8F-ADAC-28A674876E77}" type="slidenum">
              <a:rPr lang="en-US">
                <a:latin typeface="Arial" pitchFamily="34" charset="0"/>
              </a:rPr>
              <a:pPr/>
              <a:t>3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01017C-0FEE-4939-9FE1-A1464B3F8C2A}" type="slidenum">
              <a:rPr lang="en-US">
                <a:latin typeface="Arial" pitchFamily="34" charset="0"/>
              </a:rPr>
              <a:pPr/>
              <a:t>4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7D00D1-7970-4965-8073-EBEDAC9BF949}" type="slidenum">
              <a:rPr lang="en-US">
                <a:latin typeface="Arial" pitchFamily="34" charset="0"/>
              </a:rPr>
              <a:pPr/>
              <a:t>5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191BDA-1859-461A-96B6-0E04294ED59D}" type="slidenum">
              <a:rPr lang="en-US">
                <a:latin typeface="Arial" pitchFamily="34" charset="0"/>
              </a:rPr>
              <a:pPr/>
              <a:t>6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6785B9-B3D2-4148-B2AF-AAC7B4EC533E}" type="slidenum">
              <a:rPr lang="en-US">
                <a:latin typeface="Arial" pitchFamily="34" charset="0"/>
              </a:rPr>
              <a:pPr/>
              <a:t>7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3B4C95-6E57-40FD-9946-DBF541AF3363}" type="slidenum">
              <a:rPr lang="en-US">
                <a:latin typeface="Arial" pitchFamily="34" charset="0"/>
              </a:rPr>
              <a:pPr/>
              <a:t>8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620553-C808-4EE8-85E4-D3254BA402D9}" type="slidenum">
              <a:rPr lang="en-US">
                <a:latin typeface="Arial" pitchFamily="34" charset="0"/>
              </a:rPr>
              <a:pPr/>
              <a:t>9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E6F3-0F50-4B8B-AF89-9B2FA9A13A07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BlackChancery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BlackChancery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BlackChancery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BlackChancery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BlackChancery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BlackChancery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BlackChancery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BlackChancery" pitchFamily="2" charset="0"/>
        </a:defRPr>
      </a:lvl9pPr>
    </p:titleStyle>
    <p:bodyStyle>
      <a:lvl1pPr marL="396875" indent="-396875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PressWriter Symbols" pitchFamily="2" charset="2"/>
        <a:buChar char="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908050" indent="-396875" algn="l" rtl="0" eaLnBrk="0" fontAlgn="base" hangingPunct="0">
        <a:spcBef>
          <a:spcPct val="20000"/>
        </a:spcBef>
        <a:spcAft>
          <a:spcPct val="0"/>
        </a:spcAft>
        <a:buClr>
          <a:srgbClr val="2C2C86"/>
        </a:buClr>
        <a:buSzPct val="90000"/>
        <a:buFont typeface="GriffinOne" pitchFamily="2" charset="0"/>
        <a:buChar char="/"/>
        <a:defRPr sz="2400" b="1">
          <a:solidFill>
            <a:schemeClr val="tx1"/>
          </a:solidFill>
          <a:latin typeface="+mn-lt"/>
        </a:defRPr>
      </a:lvl2pPr>
      <a:lvl3pPr marL="1431925" indent="-409575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FSC Symbol" pitchFamily="2" charset="2"/>
        <a:buChar char="¡"/>
        <a:defRPr sz="2000" b="1">
          <a:solidFill>
            <a:schemeClr val="tx1"/>
          </a:solidFill>
          <a:latin typeface="+mn-lt"/>
        </a:defRPr>
      </a:lvl3pPr>
      <a:lvl4pPr marL="1774825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hyperlink" Target="http://politicalhumor.about.com/library/blclintoncigar.htm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file:///\\ccsd.internal\Home\HG\Faculty\supojer\EHAP\Renaissance\gondolas_venice%5b1%5d.mov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WordArt 3" descr="Trellis"/>
          <p:cNvSpPr>
            <a:spLocks noChangeArrowheads="1" noChangeShapeType="1" noTextEdit="1"/>
          </p:cNvSpPr>
          <p:nvPr/>
        </p:nvSpPr>
        <p:spPr bwMode="auto">
          <a:xfrm>
            <a:off x="1295400" y="609600"/>
            <a:ext cx="65532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28398" dir="1593903" algn="ctr" rotWithShape="0">
                    <a:srgbClr val="CC3300"/>
                  </a:outerShdw>
                </a:effectLst>
                <a:latin typeface="Script MT Bold"/>
              </a:rPr>
              <a:t>The Art </a:t>
            </a:r>
          </a:p>
          <a:p>
            <a:pPr algn="ctr"/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28398" dir="1593903" algn="ctr" rotWithShape="0">
                    <a:srgbClr val="CC3300"/>
                  </a:outerShdw>
                </a:effectLst>
                <a:latin typeface="Script MT Bold"/>
              </a:rPr>
              <a:t>of the</a:t>
            </a:r>
          </a:p>
          <a:p>
            <a:pPr algn="ctr"/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28398" dir="1593903" algn="ctr" rotWithShape="0">
                    <a:srgbClr val="CC3300"/>
                  </a:outerShdw>
                </a:effectLst>
                <a:latin typeface="Script MT Bold"/>
              </a:rPr>
              <a:t>Italian Renaissance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752600" y="5505450"/>
            <a:ext cx="5791200" cy="11699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rable" pitchFamily="66" charset="0"/>
              </a:rPr>
              <a:t>By:  Ms. Hatchell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rable" pitchFamily="66" charset="0"/>
              </a:rPr>
              <a:t>Silverado High School </a:t>
            </a:r>
          </a:p>
        </p:txBody>
      </p:sp>
    </p:spTree>
  </p:cSld>
  <p:clrMapOvr>
    <a:masterClrMapping/>
  </p:clrMapOvr>
  <p:transition>
    <p:sndAc>
      <p:stSnd>
        <p:snd r:embed="rId3" name="quadro-p[1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6106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5. Geometrical Arrangement of </a:t>
            </a:r>
            <a:b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Figures</a:t>
            </a:r>
          </a:p>
        </p:txBody>
      </p:sp>
      <p:pic>
        <p:nvPicPr>
          <p:cNvPr id="13315" name="Picture 7" descr="Da Vinci-The Dreyfus Madonna with the Pomegranate-1469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838200" y="1066800"/>
            <a:ext cx="4454525" cy="548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81256" name="AutoShape 8"/>
          <p:cNvSpPr>
            <a:spLocks noChangeArrowheads="1"/>
          </p:cNvSpPr>
          <p:nvPr/>
        </p:nvSpPr>
        <p:spPr bwMode="auto">
          <a:xfrm>
            <a:off x="838200" y="2133600"/>
            <a:ext cx="3124200" cy="2895600"/>
          </a:xfrm>
          <a:prstGeom prst="triangle">
            <a:avLst>
              <a:gd name="adj" fmla="val 37125"/>
            </a:avLst>
          </a:prstGeom>
          <a:noFill/>
          <a:ln w="38100">
            <a:solidFill>
              <a:srgbClr val="FFFF9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257" name="AutoShape 9"/>
          <p:cNvSpPr>
            <a:spLocks noChangeArrowheads="1"/>
          </p:cNvSpPr>
          <p:nvPr/>
        </p:nvSpPr>
        <p:spPr bwMode="auto">
          <a:xfrm>
            <a:off x="914400" y="1371600"/>
            <a:ext cx="4267200" cy="4876800"/>
          </a:xfrm>
          <a:prstGeom prst="triangle">
            <a:avLst>
              <a:gd name="adj" fmla="val 45051"/>
            </a:avLst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259" name="Text Box 11"/>
          <p:cNvSpPr txBox="1">
            <a:spLocks noChangeArrowheads="1"/>
          </p:cNvSpPr>
          <p:nvPr/>
        </p:nvSpPr>
        <p:spPr bwMode="auto">
          <a:xfrm>
            <a:off x="5867400" y="2020888"/>
            <a:ext cx="3048000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Dreyfus Madonna </a:t>
            </a:r>
            <a:br>
              <a:rPr lang="en-US" sz="26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6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with the Pomegranate</a:t>
            </a:r>
          </a:p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Leonardo da Vinci</a:t>
            </a:r>
          </a:p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1469</a:t>
            </a:r>
          </a:p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figure as architecture!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1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8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8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6" grpId="0" animBg="1"/>
      <p:bldP spid="1812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7620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6. Light &amp; Shadowing/Softening Edges</a:t>
            </a:r>
          </a:p>
        </p:txBody>
      </p:sp>
      <p:pic>
        <p:nvPicPr>
          <p:cNvPr id="14339" name="Picture 3" descr="13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 r="2000"/>
          <a:stretch>
            <a:fillRect/>
          </a:stretch>
        </p:blipFill>
        <p:spPr bwMode="auto">
          <a:xfrm>
            <a:off x="2174875" y="1066800"/>
            <a:ext cx="52419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76200" y="3106738"/>
            <a:ext cx="20208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1" i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Chiaroscuro</a:t>
            </a:r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7391400" y="1763713"/>
            <a:ext cx="15224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i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Sfumato</a:t>
            </a:r>
          </a:p>
        </p:txBody>
      </p:sp>
      <p:sp>
        <p:nvSpPr>
          <p:cNvPr id="182278" name="Line 6"/>
          <p:cNvSpPr>
            <a:spLocks noChangeShapeType="1"/>
          </p:cNvSpPr>
          <p:nvPr/>
        </p:nvSpPr>
        <p:spPr bwMode="auto">
          <a:xfrm flipV="1">
            <a:off x="2082800" y="2590800"/>
            <a:ext cx="1524000" cy="838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2279" name="Line 7"/>
          <p:cNvSpPr>
            <a:spLocks noChangeShapeType="1"/>
          </p:cNvSpPr>
          <p:nvPr/>
        </p:nvSpPr>
        <p:spPr bwMode="auto">
          <a:xfrm>
            <a:off x="2082800" y="3429000"/>
            <a:ext cx="1676400" cy="1447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2280" name="Line 8"/>
          <p:cNvSpPr>
            <a:spLocks noChangeShapeType="1"/>
          </p:cNvSpPr>
          <p:nvPr/>
        </p:nvSpPr>
        <p:spPr bwMode="auto">
          <a:xfrm flipH="1">
            <a:off x="6400800" y="2209800"/>
            <a:ext cx="129540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2281" name="Line 9"/>
          <p:cNvSpPr>
            <a:spLocks noChangeShapeType="1"/>
          </p:cNvSpPr>
          <p:nvPr/>
        </p:nvSpPr>
        <p:spPr bwMode="auto">
          <a:xfrm flipH="1">
            <a:off x="5943600" y="2209800"/>
            <a:ext cx="1752600" cy="2667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/>
      <p:bldP spid="182277" grpId="0"/>
      <p:bldP spid="182278" grpId="0" animBg="1"/>
      <p:bldP spid="182279" grpId="0" animBg="1"/>
      <p:bldP spid="182280" grpId="0" animBg="1"/>
      <p:bldP spid="1822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76200" y="228600"/>
            <a:ext cx="8991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7. Artists as Personalities/Celebrities</a:t>
            </a:r>
          </a:p>
        </p:txBody>
      </p:sp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4648200" y="1524000"/>
            <a:ext cx="40386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30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Lives of the Most </a:t>
            </a:r>
            <a:br>
              <a:rPr lang="en-US" sz="30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0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Excellent Painters, </a:t>
            </a:r>
            <a:br>
              <a:rPr lang="en-US" sz="30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0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Sculptors, and</a:t>
            </a:r>
            <a:br>
              <a:rPr lang="en-US" sz="30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0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Architects</a:t>
            </a:r>
            <a:br>
              <a:rPr lang="en-US" sz="30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3000" b="1" i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3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Giorgio Vasari</a:t>
            </a:r>
            <a:br>
              <a:rPr lang="en-US" sz="3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3000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3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1550</a:t>
            </a:r>
          </a:p>
        </p:txBody>
      </p:sp>
      <p:pic>
        <p:nvPicPr>
          <p:cNvPr id="15364" name="Picture 4" descr="cover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642938" y="1219200"/>
            <a:ext cx="3776662" cy="5257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Up 9/11/2008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Candace Gregory Text.</a:t>
            </a:r>
          </a:p>
          <a:p>
            <a:r>
              <a:rPr lang="en-US" dirty="0" smtClean="0"/>
              <a:t>Turn to page 199</a:t>
            </a:r>
          </a:p>
          <a:p>
            <a:r>
              <a:rPr lang="en-US" dirty="0" smtClean="0"/>
              <a:t>Finish Vasari, “The Life Of Leonardo </a:t>
            </a:r>
            <a:r>
              <a:rPr lang="en-US" dirty="0" err="1" smtClean="0"/>
              <a:t>Da</a:t>
            </a:r>
            <a:r>
              <a:rPr lang="en-US" dirty="0" smtClean="0"/>
              <a:t> Vinci.</a:t>
            </a:r>
          </a:p>
          <a:p>
            <a:r>
              <a:rPr lang="en-US" dirty="0" smtClean="0"/>
              <a:t>Be Prepared to discuss…as well as Dante’s Sonnets.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Trace Developments in Literacy, education, and communication. (pages 321-27)</a:t>
            </a:r>
          </a:p>
          <a:p>
            <a:r>
              <a:rPr lang="en-US" dirty="0" smtClean="0"/>
              <a:t>Development in Social, Economic, and Political though. (pages 333-35)</a:t>
            </a:r>
          </a:p>
          <a:p>
            <a:r>
              <a:rPr lang="en-US" dirty="0" smtClean="0"/>
              <a:t>Trace the major trends in Literature (pages 318-31)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 descr="40%"/>
          <p:cNvSpPr>
            <a:spLocks noChangeArrowheads="1" noChangeShapeType="1" noTextEdit="1"/>
          </p:cNvSpPr>
          <p:nvPr/>
        </p:nvSpPr>
        <p:spPr bwMode="auto">
          <a:xfrm>
            <a:off x="1371600" y="5486400"/>
            <a:ext cx="6477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CC3300"/>
                  </a:solidFill>
                  <a:round/>
                  <a:headEnd/>
                  <a:tailEnd/>
                </a:ln>
                <a:pattFill prst="pct40">
                  <a:fgClr>
                    <a:srgbClr val="CC3300"/>
                  </a:fgClr>
                  <a:bgClr>
                    <a:schemeClr val="tx2"/>
                  </a:bgClr>
                </a:pattFill>
                <a:effectLst>
                  <a:outerShdw dist="35921" dir="2700000" algn="ctr" rotWithShape="0">
                    <a:schemeClr val="tx1"/>
                  </a:outerShdw>
                </a:effectLst>
                <a:latin typeface="Schwarzwald"/>
              </a:rPr>
              <a:t>Renaissance Florence</a:t>
            </a:r>
          </a:p>
        </p:txBody>
      </p:sp>
      <p:pic>
        <p:nvPicPr>
          <p:cNvPr id="16387" name="Picture 3" descr="florence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b="1443"/>
          <a:stretch>
            <a:fillRect/>
          </a:stretch>
        </p:blipFill>
        <p:spPr bwMode="auto">
          <a:xfrm>
            <a:off x="1066800" y="381000"/>
            <a:ext cx="7162800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990600" y="76200"/>
            <a:ext cx="73152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Renaissance Florence</a:t>
            </a: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572000" y="5730875"/>
            <a:ext cx="43068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Wool Factory</a:t>
            </a:r>
            <a:b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by Mirabello Cavalori, 1570</a:t>
            </a: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685800" y="5959475"/>
            <a:ext cx="3810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1252 – first gold </a:t>
            </a:r>
            <a:b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florins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minted</a:t>
            </a:r>
          </a:p>
        </p:txBody>
      </p:sp>
      <p:pic>
        <p:nvPicPr>
          <p:cNvPr id="215045" name="Picture 5" descr="refiori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1676400" y="4125913"/>
            <a:ext cx="1828800" cy="179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46" name="Picture 6" descr="cassidy2-20-9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5080000" y="993775"/>
            <a:ext cx="3295650" cy="463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47" name="Picture 7" descr="Torre dell'Orologio Winged Lion of St. Mark Venice"/>
          <p:cNvPicPr>
            <a:picLocks noChangeAspect="1" noChangeArrowheads="1"/>
          </p:cNvPicPr>
          <p:nvPr/>
        </p:nvPicPr>
        <p:blipFill>
          <a:blip r:embed="rId5"/>
          <a:srcRect l="2380" r="2380" b="3427"/>
          <a:stretch>
            <a:fillRect/>
          </a:stretch>
        </p:blipFill>
        <p:spPr bwMode="auto">
          <a:xfrm>
            <a:off x="914400" y="914400"/>
            <a:ext cx="2819400" cy="190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914400" y="2819400"/>
            <a:ext cx="3048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Florentine lion:</a:t>
            </a:r>
            <a:b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symbol of St. Mark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1000"/>
                                        <p:tgtEl>
                                          <p:spTgt spid="21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10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1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/>
      <p:bldP spid="215044" grpId="0"/>
      <p:bldP spid="2150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48768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Lorenzo </a:t>
            </a:r>
            <a:br>
              <a:rPr lang="en-US" sz="3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Magnificent</a:t>
            </a:r>
          </a:p>
        </p:txBody>
      </p:sp>
      <p:pic>
        <p:nvPicPr>
          <p:cNvPr id="18435" name="Picture 3" descr="a00005e4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762000" y="1508125"/>
            <a:ext cx="3660775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1143000" y="5699125"/>
            <a:ext cx="299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1478 - 1521</a:t>
            </a:r>
          </a:p>
        </p:txBody>
      </p:sp>
      <p:pic>
        <p:nvPicPr>
          <p:cNvPr id="18437" name="Picture 5" descr="cosimo"/>
          <p:cNvPicPr>
            <a:picLocks noChangeAspect="1" noChangeArrowheads="1"/>
          </p:cNvPicPr>
          <p:nvPr/>
        </p:nvPicPr>
        <p:blipFill>
          <a:blip r:embed="rId4">
            <a:lum bright="-6000" contrast="6000"/>
          </a:blip>
          <a:srcRect l="1538" r="1758"/>
          <a:stretch>
            <a:fillRect/>
          </a:stretch>
        </p:blipFill>
        <p:spPr bwMode="auto">
          <a:xfrm>
            <a:off x="5105400" y="1050925"/>
            <a:ext cx="3438525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4724400" y="381000"/>
            <a:ext cx="41910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Cosimo de Medici</a:t>
            </a:r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5410200" y="6080125"/>
            <a:ext cx="299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1517 - 1574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7315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Florence Under the Medici</a:t>
            </a:r>
          </a:p>
        </p:txBody>
      </p:sp>
      <p:pic>
        <p:nvPicPr>
          <p:cNvPr id="217091" name="Picture 3" descr="Gozzoli-PalzzoMedici-Riccardi-Chapel-Florence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5715000" y="1219200"/>
            <a:ext cx="3003550" cy="3533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6019800" y="4835525"/>
            <a:ext cx="2347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Medici Chapel</a:t>
            </a:r>
          </a:p>
        </p:txBody>
      </p:sp>
      <p:pic>
        <p:nvPicPr>
          <p:cNvPr id="217093" name="Picture 5" descr="medici"/>
          <p:cNvPicPr>
            <a:picLocks noChangeAspect="1" noChangeArrowheads="1"/>
          </p:cNvPicPr>
          <p:nvPr/>
        </p:nvPicPr>
        <p:blipFill>
          <a:blip r:embed="rId4">
            <a:lum bright="-6000" contrast="12000"/>
          </a:blip>
          <a:srcRect/>
          <a:stretch>
            <a:fillRect/>
          </a:stretch>
        </p:blipFill>
        <p:spPr bwMode="auto">
          <a:xfrm>
            <a:off x="152400" y="1600200"/>
            <a:ext cx="5410200" cy="4090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1371600" y="5749925"/>
            <a:ext cx="299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 Medici Palace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2" grpId="0"/>
      <p:bldP spid="2170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4267200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Filippo Brunelleschi</a:t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1377 - 1436</a:t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Architect</a:t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Cuppolo of St. Maria</a:t>
            </a:r>
            <a:b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del Fiore</a:t>
            </a:r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18115" name="Picture 3" descr="brunc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419600"/>
            <a:ext cx="1677988" cy="1981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18116" name="Picture 4" descr="cathedral3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 b="12000"/>
          <a:stretch>
            <a:fillRect/>
          </a:stretch>
        </p:blipFill>
        <p:spPr bwMode="auto">
          <a:xfrm>
            <a:off x="6019800" y="228600"/>
            <a:ext cx="2813050" cy="3886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18117" name="Picture 5" descr="insidedome"/>
          <p:cNvPicPr>
            <a:picLocks noChangeAspect="1" noChangeArrowheads="1"/>
          </p:cNvPicPr>
          <p:nvPr/>
        </p:nvPicPr>
        <p:blipFill>
          <a:blip r:embed="rId5">
            <a:lum contrast="6000"/>
          </a:blip>
          <a:srcRect/>
          <a:stretch>
            <a:fillRect/>
          </a:stretch>
        </p:blipFill>
        <p:spPr bwMode="auto">
          <a:xfrm>
            <a:off x="2362200" y="3957638"/>
            <a:ext cx="3505200" cy="25765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Art and Patronage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229600" cy="3733800"/>
          </a:xfrm>
        </p:spPr>
        <p:txBody>
          <a:bodyPr/>
          <a:lstStyle/>
          <a:p>
            <a:pPr eaLnBrk="1" hangingPunct="1"/>
            <a:r>
              <a:rPr lang="en-US" smtClean="0"/>
              <a:t>Italians were willing to spend a lot of money on art.</a:t>
            </a:r>
          </a:p>
          <a:p>
            <a:pPr lvl="1" eaLnBrk="1" hangingPunct="1"/>
            <a:r>
              <a:rPr lang="en-US" smtClean="0"/>
              <a:t>Art communicated social, political, and spiritual values.</a:t>
            </a:r>
          </a:p>
          <a:p>
            <a:pPr lvl="1" eaLnBrk="1" hangingPunct="1"/>
            <a:r>
              <a:rPr lang="en-US" smtClean="0"/>
              <a:t>Italian banking &amp; international trade interests had the money.</a:t>
            </a:r>
          </a:p>
          <a:p>
            <a:pPr eaLnBrk="1" hangingPunct="1"/>
            <a:r>
              <a:rPr lang="en-US" smtClean="0"/>
              <a:t>Public art in Florence was organized and supported by guilds.</a:t>
            </a:r>
          </a:p>
        </p:txBody>
      </p:sp>
      <p:sp>
        <p:nvSpPr>
          <p:cNvPr id="187396" name="AutoShape 4"/>
          <p:cNvSpPr>
            <a:spLocks noChangeArrowheads="1"/>
          </p:cNvSpPr>
          <p:nvPr/>
        </p:nvSpPr>
        <p:spPr bwMode="auto">
          <a:xfrm>
            <a:off x="4343400" y="4724400"/>
            <a:ext cx="533400" cy="1066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33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1F00"/>
            </a:prstShdw>
          </a:effec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762000" y="5791200"/>
            <a:ext cx="7696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Comic Sans MS" pitchFamily="66" charset="0"/>
              </a:rPr>
              <a:t>Therefore, the consumption of art was used as  a form of competition for social &amp; political status!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6" grpId="0" animBg="1"/>
      <p:bldP spid="1873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600" smtClean="0"/>
              <a:t>Filippo Brunelleschi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3886200" cy="5257800"/>
          </a:xfrm>
        </p:spPr>
        <p:txBody>
          <a:bodyPr/>
          <a:lstStyle/>
          <a:p>
            <a:pPr eaLnBrk="1" hangingPunct="1"/>
            <a:r>
              <a:rPr lang="en-US" smtClean="0"/>
              <a:t>Commissioned to build the cathedral dome.</a:t>
            </a:r>
          </a:p>
          <a:p>
            <a:pPr lvl="1" eaLnBrk="1" hangingPunct="1"/>
            <a:r>
              <a:rPr lang="en-US" sz="2500" smtClean="0"/>
              <a:t>Used unique architectural concepts.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en-US" sz="2200" smtClean="0"/>
              <a:t>He studied the ancient </a:t>
            </a:r>
            <a:br>
              <a:rPr lang="en-US" sz="2200" smtClean="0"/>
            </a:br>
            <a:r>
              <a:rPr lang="en-US" sz="2200" smtClean="0"/>
              <a:t>Pantheon in Rome.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en-US" sz="2200" smtClean="0"/>
              <a:t>Used ribs for support.</a:t>
            </a:r>
          </a:p>
        </p:txBody>
      </p:sp>
      <p:pic>
        <p:nvPicPr>
          <p:cNvPr id="220170" name="Picture 10" descr="Roman Pantheo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contrast="6000"/>
          </a:blip>
          <a:srcRect/>
          <a:stretch>
            <a:fillRect/>
          </a:stretch>
        </p:blipFill>
        <p:spPr>
          <a:xfrm>
            <a:off x="4267200" y="1466850"/>
            <a:ext cx="1905000" cy="1962150"/>
          </a:xfrm>
          <a:noFill/>
          <a:ln>
            <a:solidFill>
              <a:schemeClr val="tx2"/>
            </a:solidFill>
          </a:ln>
        </p:spPr>
      </p:pic>
      <p:graphicFrame>
        <p:nvGraphicFramePr>
          <p:cNvPr id="220172" name="Object 12"/>
          <p:cNvGraphicFramePr>
            <a:graphicFrameLocks noChangeAspect="1"/>
          </p:cNvGraphicFramePr>
          <p:nvPr>
            <p:ph sz="quarter" idx="3"/>
          </p:nvPr>
        </p:nvGraphicFramePr>
        <p:xfrm>
          <a:off x="4114800" y="4267200"/>
          <a:ext cx="2319338" cy="2360613"/>
        </p:xfrm>
        <a:graphic>
          <a:graphicData uri="http://schemas.openxmlformats.org/presentationml/2006/ole">
            <p:oleObj spid="_x0000_s1026" name="Photo Editor Photo" r:id="rId5" imgW="2638095" imgH="2685714" progId="">
              <p:embed/>
            </p:oleObj>
          </a:graphicData>
        </a:graphic>
      </p:graphicFrame>
      <p:pic>
        <p:nvPicPr>
          <p:cNvPr id="220168" name="Picture 8" descr="Panthon Dome Interior"/>
          <p:cNvPicPr>
            <a:picLocks noChangeAspect="1" noChangeArrowheads="1"/>
          </p:cNvPicPr>
          <p:nvPr/>
        </p:nvPicPr>
        <p:blipFill>
          <a:blip r:embed="rId6">
            <a:lum contrast="6000"/>
          </a:blip>
          <a:srcRect/>
          <a:stretch>
            <a:fillRect/>
          </a:stretch>
        </p:blipFill>
        <p:spPr bwMode="auto">
          <a:xfrm>
            <a:off x="6553200" y="1000125"/>
            <a:ext cx="2381250" cy="3800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500"/>
                                        <p:tgtEl>
                                          <p:spTgt spid="220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2514600" y="381000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54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1295400" y="130175"/>
            <a:ext cx="6705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Brunelleschi’s “Secret”</a:t>
            </a:r>
          </a:p>
        </p:txBody>
      </p:sp>
      <p:pic>
        <p:nvPicPr>
          <p:cNvPr id="219141" name="Picture 5" descr="brickwork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914400" y="990600"/>
            <a:ext cx="7391400" cy="55435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 Box 2"/>
          <p:cNvSpPr txBox="1">
            <a:spLocks noChangeArrowheads="1"/>
          </p:cNvSpPr>
          <p:nvPr/>
        </p:nvSpPr>
        <p:spPr bwMode="auto">
          <a:xfrm>
            <a:off x="2514600" y="381000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54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2209800" y="130175"/>
            <a:ext cx="5334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Brunelleschi’s  Dome</a:t>
            </a:r>
          </a:p>
        </p:txBody>
      </p:sp>
      <p:pic>
        <p:nvPicPr>
          <p:cNvPr id="22532" name="Picture 4" descr="09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533400" y="990600"/>
            <a:ext cx="8153400" cy="53990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91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Comparing Domes</a:t>
            </a:r>
          </a:p>
        </p:txBody>
      </p:sp>
      <p:pic>
        <p:nvPicPr>
          <p:cNvPr id="23555" name="Picture 3" descr="chart-Comparing St Peter's with other buildings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1882775" y="1042988"/>
            <a:ext cx="5376863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2514600" y="152400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54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1295400" y="457200"/>
            <a:ext cx="67818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Other Famous Domes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152400" y="19050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CC3300"/>
              </a:buClr>
              <a:buFont typeface="PressWriter Symbols" pitchFamily="2" charset="2"/>
              <a:buNone/>
            </a:pPr>
            <a:r>
              <a:rPr lang="en-US" sz="2400" b="1">
                <a:latin typeface="Comic Sans MS" pitchFamily="66" charset="0"/>
              </a:rPr>
              <a:t>  	 </a:t>
            </a:r>
            <a:r>
              <a:rPr lang="en-US" sz="2200" b="1" i="1">
                <a:latin typeface="Comic Sans MS" pitchFamily="66" charset="0"/>
              </a:rPr>
              <a:t>Il Duomo</a:t>
            </a:r>
            <a:r>
              <a:rPr lang="en-US" sz="2200" b="1">
                <a:latin typeface="Comic Sans MS" pitchFamily="66" charset="0"/>
              </a:rPr>
              <a:t>      St. Peter’s       St. Paul’s        US capital </a:t>
            </a:r>
            <a:br>
              <a:rPr lang="en-US" sz="2200" b="1">
                <a:latin typeface="Comic Sans MS" pitchFamily="66" charset="0"/>
              </a:rPr>
            </a:br>
            <a:r>
              <a:rPr lang="en-US" sz="2200" b="1">
                <a:latin typeface="Comic Sans MS" pitchFamily="66" charset="0"/>
              </a:rPr>
              <a:t>(Florence)          (Rome)         (London)      (Washington)</a:t>
            </a:r>
          </a:p>
        </p:txBody>
      </p:sp>
      <p:pic>
        <p:nvPicPr>
          <p:cNvPr id="224262" name="Picture 6" descr="stpeters1_dome_1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2374900" y="2819400"/>
            <a:ext cx="2130425" cy="266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4263" name="Picture 7" descr="Roll_16_-_8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 l="10144" t="11354" r="10278" b="16339"/>
          <a:stretch>
            <a:fillRect/>
          </a:stretch>
        </p:blipFill>
        <p:spPr bwMode="auto">
          <a:xfrm>
            <a:off x="4584700" y="2819400"/>
            <a:ext cx="2133600" cy="266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4264" name="Picture 8" descr="CapitalDome"/>
          <p:cNvPicPr>
            <a:picLocks noChangeAspect="1" noChangeArrowheads="1"/>
          </p:cNvPicPr>
          <p:nvPr/>
        </p:nvPicPr>
        <p:blipFill>
          <a:blip r:embed="rId5">
            <a:lum contrast="6000"/>
          </a:blip>
          <a:srcRect l="15086" r="19868" b="2856"/>
          <a:stretch>
            <a:fillRect/>
          </a:stretch>
        </p:blipFill>
        <p:spPr bwMode="auto">
          <a:xfrm>
            <a:off x="6794500" y="2819400"/>
            <a:ext cx="2197100" cy="266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4265" name="Picture 9" descr="Il_Duomo"/>
          <p:cNvPicPr>
            <a:picLocks noChangeAspect="1" noChangeArrowheads="1"/>
          </p:cNvPicPr>
          <p:nvPr/>
        </p:nvPicPr>
        <p:blipFill>
          <a:blip r:embed="rId6">
            <a:lum contrast="6000"/>
          </a:blip>
          <a:srcRect l="9846" r="11385" b="25000"/>
          <a:stretch>
            <a:fillRect/>
          </a:stretch>
        </p:blipFill>
        <p:spPr bwMode="auto">
          <a:xfrm>
            <a:off x="109538" y="2819400"/>
            <a:ext cx="2189162" cy="266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914400" y="349250"/>
            <a:ext cx="73152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Ideal City</a:t>
            </a:r>
            <a: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</a:t>
            </a:r>
            <a:b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Piero della Francesca, 1470</a:t>
            </a:r>
          </a:p>
        </p:txBody>
      </p:sp>
      <p:pic>
        <p:nvPicPr>
          <p:cNvPr id="75783" name="Picture 7" descr="piero1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228600" y="2590800"/>
            <a:ext cx="8763000" cy="2208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91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A Contest to Decorate the Cathedral: </a:t>
            </a:r>
            <a:r>
              <a:rPr lang="en-US" sz="40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Sacrifice of Isaac</a:t>
            </a:r>
            <a:r>
              <a:rPr lang="en-US" sz="40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Panels</a:t>
            </a:r>
            <a:endParaRPr lang="en-US" sz="3600" b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 pitchFamily="2" charset="0"/>
            </a:endParaRPr>
          </a:p>
        </p:txBody>
      </p:sp>
      <p:pic>
        <p:nvPicPr>
          <p:cNvPr id="26627" name="Picture 3" descr="companelGhib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4873625" y="2116138"/>
            <a:ext cx="3965575" cy="4343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6628" name="Picture 4" descr="abraham+Isaac brunelleschi"/>
          <p:cNvPicPr>
            <a:picLocks noChangeAspect="1" noChangeArrowheads="1"/>
          </p:cNvPicPr>
          <p:nvPr/>
        </p:nvPicPr>
        <p:blipFill>
          <a:blip r:embed="rId4">
            <a:lum bright="6000" contrast="6000"/>
          </a:blip>
          <a:srcRect/>
          <a:stretch>
            <a:fillRect/>
          </a:stretch>
        </p:blipFill>
        <p:spPr bwMode="auto">
          <a:xfrm>
            <a:off x="381000" y="2116138"/>
            <a:ext cx="3852863" cy="4343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284288" y="1600200"/>
            <a:ext cx="1916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Brunelleschi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6248400" y="1600200"/>
            <a:ext cx="1379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Ghiberti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76200" y="90488"/>
            <a:ext cx="89916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Ghiberti – </a:t>
            </a:r>
            <a:r>
              <a:rPr lang="en-US" sz="40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Gates of Paradise</a:t>
            </a:r>
            <a:br>
              <a:rPr lang="en-US" sz="40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Baptistry Door, Florence – 1425 - 1452</a:t>
            </a:r>
          </a:p>
        </p:txBody>
      </p:sp>
      <p:pic>
        <p:nvPicPr>
          <p:cNvPr id="27651" name="Picture 3" descr="Ghiberti-Gates of Paradise-East Door-1425-52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152400" y="1390650"/>
            <a:ext cx="3697288" cy="53149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2644" name="Picture 4" descr="Ghiberti-Gates of Paradise-East Door-1425-52-details-Story of Josep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362200"/>
            <a:ext cx="3976688" cy="4038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2645" name="Line 5"/>
          <p:cNvSpPr>
            <a:spLocks noChangeShapeType="1"/>
          </p:cNvSpPr>
          <p:nvPr/>
        </p:nvSpPr>
        <p:spPr bwMode="auto">
          <a:xfrm>
            <a:off x="2819400" y="4191000"/>
            <a:ext cx="1524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4267200" y="1752600"/>
            <a:ext cx="3962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Winner!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343400" y="4787900"/>
            <a:ext cx="47244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65138" indent="-46513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David by 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Donatello</a:t>
            </a:r>
          </a:p>
          <a:p>
            <a:pPr marL="465138" indent="-46513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1430</a:t>
            </a:r>
          </a:p>
          <a:p>
            <a:pPr marL="465138" indent="-46513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First free-form bronze since Roman times!</a:t>
            </a:r>
          </a:p>
        </p:txBody>
      </p:sp>
      <p:pic>
        <p:nvPicPr>
          <p:cNvPr id="9221" name="Picture 5" descr="Donatello-David-Bronze-1444-46"/>
          <p:cNvPicPr>
            <a:picLocks noChangeAspect="1" noChangeArrowheads="1"/>
          </p:cNvPicPr>
          <p:nvPr/>
        </p:nvPicPr>
        <p:blipFill>
          <a:blip r:embed="rId3">
            <a:lum bright="18000" contrast="6000"/>
          </a:blip>
          <a:srcRect b="2353"/>
          <a:stretch>
            <a:fillRect/>
          </a:stretch>
        </p:blipFill>
        <p:spPr bwMode="auto">
          <a:xfrm>
            <a:off x="533400" y="152400"/>
            <a:ext cx="313055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2" name="Picture 6" descr="Donatello-David-Bronze-1444-46-details-head"/>
          <p:cNvPicPr>
            <a:picLocks noChangeAspect="1" noChangeArrowheads="1"/>
          </p:cNvPicPr>
          <p:nvPr/>
        </p:nvPicPr>
        <p:blipFill>
          <a:blip r:embed="rId4">
            <a:lum bright="6000" contrast="6000"/>
          </a:blip>
          <a:srcRect/>
          <a:stretch>
            <a:fillRect/>
          </a:stretch>
        </p:blipFill>
        <p:spPr bwMode="auto">
          <a:xfrm>
            <a:off x="3962400" y="1143000"/>
            <a:ext cx="255905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114800" y="152400"/>
            <a:ext cx="4876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Liberation of Sculpture</a:t>
            </a:r>
            <a:endParaRPr lang="en-US" sz="4000" b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4419600" y="1752600"/>
            <a:ext cx="38862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None/>
              <a:defRPr/>
            </a:pPr>
            <a:r>
              <a:rPr lang="en-US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 </a:t>
            </a:r>
            <a:r>
              <a:rPr lang="en-US" sz="44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David</a:t>
            </a: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</a:t>
            </a:r>
            <a:b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/>
            </a:r>
            <a:b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Verrocchio</a:t>
            </a:r>
            <a:b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/>
            </a:r>
            <a:b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1473 - 1475</a:t>
            </a:r>
          </a:p>
        </p:txBody>
      </p:sp>
      <p:pic>
        <p:nvPicPr>
          <p:cNvPr id="29699" name="Picture 4" descr="Verrocchio-David-1473-75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1154113" y="228600"/>
            <a:ext cx="2808287" cy="6400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 descr="Trellis"/>
          <p:cNvSpPr>
            <a:spLocks noChangeArrowheads="1" noChangeShapeType="1" noTextEdit="1"/>
          </p:cNvSpPr>
          <p:nvPr/>
        </p:nvSpPr>
        <p:spPr bwMode="auto">
          <a:xfrm>
            <a:off x="1371600" y="1219200"/>
            <a:ext cx="65532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28398" dir="1593903" algn="ctr" rotWithShape="0">
                    <a:srgbClr val="CC3300"/>
                  </a:outerShdw>
                </a:effectLst>
                <a:latin typeface="Script MT Bold"/>
              </a:rPr>
              <a:t>Characteristics</a:t>
            </a:r>
          </a:p>
          <a:p>
            <a:pPr algn="ctr"/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28398" dir="1593903" algn="ctr" rotWithShape="0">
                    <a:srgbClr val="CC3300"/>
                  </a:outerShdw>
                </a:effectLst>
                <a:latin typeface="Script MT Bold"/>
              </a:rPr>
              <a:t>of</a:t>
            </a:r>
          </a:p>
          <a:p>
            <a:pPr algn="ctr"/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28398" dir="1593903" algn="ctr" rotWithShape="0">
                    <a:srgbClr val="CC3300"/>
                  </a:outerShdw>
                </a:effectLst>
                <a:latin typeface="Script MT Bold"/>
              </a:rPr>
              <a:t>Renaissance Art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Verrocchio-Baptism of Christ-1472-75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2514600" y="1447800"/>
            <a:ext cx="4162425" cy="5029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533400" y="60325"/>
            <a:ext cx="8153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None/>
              <a:defRPr/>
            </a:pPr>
            <a:r>
              <a:rPr lang="en-US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 </a:t>
            </a:r>
            <a:r>
              <a:rPr lang="en-US" sz="40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Baptism of Christ</a:t>
            </a:r>
            <a:r>
              <a:rPr lang="en-US" sz="40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</a:t>
            </a:r>
            <a:br>
              <a:rPr lang="en-US" sz="40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0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Verrocchio, 1472 - 1475</a:t>
            </a:r>
          </a:p>
        </p:txBody>
      </p:sp>
      <p:sp>
        <p:nvSpPr>
          <p:cNvPr id="116740" name="Oval 4"/>
          <p:cNvSpPr>
            <a:spLocks noChangeArrowheads="1"/>
          </p:cNvSpPr>
          <p:nvPr/>
        </p:nvSpPr>
        <p:spPr bwMode="auto">
          <a:xfrm>
            <a:off x="2667000" y="3886200"/>
            <a:ext cx="1066800" cy="1371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41" name="Line 5"/>
          <p:cNvSpPr>
            <a:spLocks noChangeShapeType="1"/>
          </p:cNvSpPr>
          <p:nvPr/>
        </p:nvSpPr>
        <p:spPr bwMode="auto">
          <a:xfrm flipV="1">
            <a:off x="2057400" y="4572000"/>
            <a:ext cx="609600" cy="30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301625" y="4481513"/>
            <a:ext cx="1879600" cy="9556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Leonardo </a:t>
            </a:r>
            <a:b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da Vinci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 animBg="1"/>
      <p:bldP spid="116741" grpId="0" animBg="1"/>
      <p:bldP spid="1167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 descr="Trellis"/>
          <p:cNvSpPr>
            <a:spLocks noChangeArrowheads="1" noChangeShapeType="1" noTextEdit="1"/>
          </p:cNvSpPr>
          <p:nvPr/>
        </p:nvSpPr>
        <p:spPr bwMode="auto">
          <a:xfrm>
            <a:off x="1905000" y="1066800"/>
            <a:ext cx="54102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pattFill prst="trellis">
                  <a:fgClr>
                    <a:schemeClr val="tx2"/>
                  </a:fgClr>
                  <a:bgClr>
                    <a:srgbClr val="CC3300"/>
                  </a:bgClr>
                </a:pattFill>
                <a:effectLst>
                  <a:outerShdw dist="28398" dir="1593903" algn="ctr" rotWithShape="0">
                    <a:srgbClr val="CC3300"/>
                  </a:outerShdw>
                </a:effectLst>
                <a:latin typeface="Schwarzwald"/>
              </a:rPr>
              <a:t>The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pattFill prst="trellis">
                  <a:fgClr>
                    <a:schemeClr val="tx2"/>
                  </a:fgClr>
                  <a:bgClr>
                    <a:srgbClr val="CC3300"/>
                  </a:bgClr>
                </a:pattFill>
                <a:effectLst>
                  <a:outerShdw dist="28398" dir="1593903" algn="ctr" rotWithShape="0">
                    <a:srgbClr val="CC3300"/>
                  </a:outerShdw>
                </a:effectLst>
                <a:latin typeface="Schwarzwald"/>
              </a:rPr>
              <a:t>Renaissance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pattFill prst="trellis">
                  <a:fgClr>
                    <a:schemeClr val="tx2"/>
                  </a:fgClr>
                  <a:bgClr>
                    <a:srgbClr val="CC3300"/>
                  </a:bgClr>
                </a:pattFill>
                <a:effectLst>
                  <a:outerShdw dist="28398" dir="1593903" algn="ctr" rotWithShape="0">
                    <a:srgbClr val="CC3300"/>
                  </a:outerShdw>
                </a:effectLst>
                <a:latin typeface="Schwarzwald"/>
              </a:rPr>
              <a:t>'Individual'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334000" y="746125"/>
            <a:ext cx="35052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Vitruvian Man </a:t>
            </a: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marL="457200" indent="-4572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Leonardo da</a:t>
            </a:r>
            <a:b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Vinci</a:t>
            </a:r>
          </a:p>
          <a:p>
            <a:pPr marL="457200" indent="-4572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1492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181600" y="3657600"/>
            <a:ext cx="37338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5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</a:t>
            </a:r>
            <a:r>
              <a:rPr lang="en-US" sz="55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/>
            </a:r>
            <a:br>
              <a:rPr lang="en-US" sz="55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5500" b="1" i="1" u="sng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L’uomo</a:t>
            </a:r>
            <a:br>
              <a:rPr lang="en-US" sz="5500" b="1" i="1" u="sng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5500" b="1" i="1" u="sng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universale</a:t>
            </a:r>
            <a:endParaRPr lang="en-US" sz="5500" b="1" u="sng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 pitchFamily="2" charset="0"/>
            </a:endParaRPr>
          </a:p>
        </p:txBody>
      </p:sp>
      <p:pic>
        <p:nvPicPr>
          <p:cNvPr id="24586" name="Picture 10" descr="Vitruvian Man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361950" y="228600"/>
            <a:ext cx="4591050" cy="647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152400" y="288925"/>
            <a:ext cx="899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Renaissance “Man”</a:t>
            </a:r>
          </a:p>
        </p:txBody>
      </p:sp>
      <p:sp>
        <p:nvSpPr>
          <p:cNvPr id="248835" name="Rectangle 3"/>
          <p:cNvSpPr>
            <a:spLocks noChangeArrowheads="1"/>
          </p:cNvSpPr>
          <p:nvPr/>
        </p:nvSpPr>
        <p:spPr bwMode="auto">
          <a:xfrm>
            <a:off x="762000" y="1371600"/>
            <a:ext cx="792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06400" indent="-406400">
              <a:spcBef>
                <a:spcPct val="2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800" b="1">
                <a:latin typeface="Comic Sans MS" pitchFamily="66" charset="0"/>
              </a:rPr>
              <a:t>Broad knowledge about many things in different fields.</a:t>
            </a:r>
          </a:p>
          <a:p>
            <a:pPr marL="406400" indent="-406400">
              <a:spcBef>
                <a:spcPct val="2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800" b="1">
                <a:latin typeface="Comic Sans MS" pitchFamily="66" charset="0"/>
              </a:rPr>
              <a:t>Deep knowledge/skill in one area.</a:t>
            </a:r>
          </a:p>
          <a:p>
            <a:pPr marL="406400" indent="-406400">
              <a:spcBef>
                <a:spcPct val="2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800" b="1">
                <a:latin typeface="Comic Sans MS" pitchFamily="66" charset="0"/>
              </a:rPr>
              <a:t>Able to link information from different areas/disciplines and create new knowledge.</a:t>
            </a:r>
            <a:br>
              <a:rPr lang="en-US" sz="2800" b="1">
                <a:latin typeface="Comic Sans MS" pitchFamily="66" charset="0"/>
              </a:rPr>
            </a:br>
            <a:endParaRPr lang="en-US" sz="2800" b="1">
              <a:latin typeface="Comic Sans MS" pitchFamily="66" charset="0"/>
            </a:endParaRPr>
          </a:p>
          <a:p>
            <a:pPr marL="406400" indent="-406400">
              <a:spcBef>
                <a:spcPct val="2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800" b="1">
                <a:latin typeface="Comic Sans MS" pitchFamily="66" charset="0"/>
              </a:rPr>
              <a:t>The Greek ideal of the “well-rounded man” was at the heart of Renaissance education.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81000" y="196850"/>
            <a:ext cx="84582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1.</a:t>
            </a:r>
            <a:r>
              <a:rPr lang="en-US" sz="46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 Self-Portrait </a:t>
            </a:r>
            <a:r>
              <a:rPr lang="en-US" sz="4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-- da Vinci, 1512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600200" y="6172200"/>
            <a:ext cx="2119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1452 - 1519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181600" y="1524000"/>
            <a:ext cx="32766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5938" indent="-51593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3200" b="1">
                <a:solidFill>
                  <a:schemeClr val="tx2"/>
                </a:solidFill>
                <a:latin typeface="Comic Sans MS" pitchFamily="66" charset="0"/>
              </a:rPr>
              <a:t>Artist</a:t>
            </a:r>
          </a:p>
          <a:p>
            <a:pPr marL="515938" indent="-51593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3200" b="1">
                <a:solidFill>
                  <a:schemeClr val="tx2"/>
                </a:solidFill>
                <a:latin typeface="Comic Sans MS" pitchFamily="66" charset="0"/>
              </a:rPr>
              <a:t>Sculptor</a:t>
            </a:r>
          </a:p>
          <a:p>
            <a:pPr marL="515938" indent="-51593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3200" b="1">
                <a:solidFill>
                  <a:schemeClr val="tx2"/>
                </a:solidFill>
                <a:latin typeface="Comic Sans MS" pitchFamily="66" charset="0"/>
              </a:rPr>
              <a:t>Architect</a:t>
            </a:r>
          </a:p>
          <a:p>
            <a:pPr marL="515938" indent="-51593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3200" b="1">
                <a:solidFill>
                  <a:schemeClr val="tx2"/>
                </a:solidFill>
                <a:latin typeface="Comic Sans MS" pitchFamily="66" charset="0"/>
              </a:rPr>
              <a:t>Scientist</a:t>
            </a:r>
          </a:p>
          <a:p>
            <a:pPr marL="515938" indent="-51593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3200" b="1">
                <a:solidFill>
                  <a:schemeClr val="tx2"/>
                </a:solidFill>
                <a:latin typeface="Comic Sans MS" pitchFamily="66" charset="0"/>
              </a:rPr>
              <a:t>Engineer</a:t>
            </a:r>
            <a:endParaRPr lang="en-US" sz="3200" b="1">
              <a:latin typeface="Comic Sans MS" pitchFamily="66" charset="0"/>
            </a:endParaRPr>
          </a:p>
          <a:p>
            <a:pPr marL="515938" indent="-51593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3200" b="1">
                <a:latin typeface="Comic Sans MS" pitchFamily="66" charset="0"/>
              </a:rPr>
              <a:t>Inventor</a:t>
            </a:r>
          </a:p>
        </p:txBody>
      </p:sp>
      <p:pic>
        <p:nvPicPr>
          <p:cNvPr id="34821" name="Picture 8" descr="Da Vinci-Self-Portrait-1512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1039813" y="1524000"/>
            <a:ext cx="2933700" cy="4572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228600" y="273050"/>
            <a:ext cx="4191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Leonardo, the Artist</a:t>
            </a:r>
            <a:endParaRPr lang="en-US" sz="3600" b="1" i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 pitchFamily="2" charset="0"/>
            </a:endParaRPr>
          </a:p>
        </p:txBody>
      </p:sp>
      <p:pic>
        <p:nvPicPr>
          <p:cNvPr id="35843" name="Picture 6" descr="Da Vinci-Virgin of the Rocks-1483-86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4572000" y="228600"/>
            <a:ext cx="4113213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9623" name="Text Box 7"/>
          <p:cNvSpPr txBox="1">
            <a:spLocks noChangeArrowheads="1"/>
          </p:cNvSpPr>
          <p:nvPr/>
        </p:nvSpPr>
        <p:spPr bwMode="auto">
          <a:xfrm>
            <a:off x="609600" y="2667000"/>
            <a:ext cx="35052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Virgin of the Rocks </a:t>
            </a: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marL="457200" indent="-4572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Leonardo da</a:t>
            </a:r>
            <a:b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Vinci</a:t>
            </a:r>
          </a:p>
          <a:p>
            <a:pPr marL="457200" indent="-4572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1483-1486</a:t>
            </a:r>
          </a:p>
        </p:txBody>
      </p:sp>
      <p:sp>
        <p:nvSpPr>
          <p:cNvPr id="239624" name="AutoShape 8"/>
          <p:cNvSpPr>
            <a:spLocks noChangeArrowheads="1"/>
          </p:cNvSpPr>
          <p:nvPr/>
        </p:nvSpPr>
        <p:spPr bwMode="auto">
          <a:xfrm>
            <a:off x="4572000" y="2362200"/>
            <a:ext cx="4114800" cy="3581400"/>
          </a:xfrm>
          <a:prstGeom prst="triangle">
            <a:avLst>
              <a:gd name="adj" fmla="val 47185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625" name="AutoShape 9"/>
          <p:cNvSpPr>
            <a:spLocks noChangeArrowheads="1"/>
          </p:cNvSpPr>
          <p:nvPr/>
        </p:nvSpPr>
        <p:spPr bwMode="auto">
          <a:xfrm>
            <a:off x="6477000" y="3657600"/>
            <a:ext cx="2209800" cy="2286000"/>
          </a:xfrm>
          <a:prstGeom prst="triangle">
            <a:avLst>
              <a:gd name="adj" fmla="val 48852"/>
            </a:avLst>
          </a:prstGeom>
          <a:noFill/>
          <a:ln w="28575">
            <a:solidFill>
              <a:srgbClr val="9F9FD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626" name="AutoShape 10"/>
          <p:cNvSpPr>
            <a:spLocks noChangeArrowheads="1"/>
          </p:cNvSpPr>
          <p:nvPr/>
        </p:nvSpPr>
        <p:spPr bwMode="auto">
          <a:xfrm>
            <a:off x="5638800" y="2362200"/>
            <a:ext cx="1905000" cy="1676400"/>
          </a:xfrm>
          <a:prstGeom prst="triangle">
            <a:avLst>
              <a:gd name="adj" fmla="val 46333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627" name="AutoShape 11"/>
          <p:cNvSpPr>
            <a:spLocks noChangeArrowheads="1"/>
          </p:cNvSpPr>
          <p:nvPr/>
        </p:nvSpPr>
        <p:spPr bwMode="auto">
          <a:xfrm>
            <a:off x="4572000" y="3886200"/>
            <a:ext cx="1524000" cy="1295400"/>
          </a:xfrm>
          <a:prstGeom prst="triangle">
            <a:avLst>
              <a:gd name="adj" fmla="val 54093"/>
            </a:avLst>
          </a:prstGeom>
          <a:noFill/>
          <a:ln w="28575">
            <a:solidFill>
              <a:srgbClr val="FF4A1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9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4" grpId="0" animBg="1"/>
      <p:bldP spid="239625" grpId="0" animBg="1"/>
      <p:bldP spid="239626" grpId="0" animBg="1"/>
      <p:bldP spid="2396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228600" y="168275"/>
            <a:ext cx="89154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Leonardo, the Artist:</a:t>
            </a:r>
            <a:b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From his</a:t>
            </a:r>
            <a:r>
              <a:rPr lang="en-US" sz="34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Notebooks of over </a:t>
            </a:r>
            <a:r>
              <a:rPr lang="en-US" sz="3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5000 pages (1508-1519)</a:t>
            </a:r>
            <a:endParaRPr lang="en-US" sz="3400" b="1" i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 pitchFamily="2" charset="0"/>
            </a:endParaRPr>
          </a:p>
        </p:txBody>
      </p:sp>
      <p:pic>
        <p:nvPicPr>
          <p:cNvPr id="36867" name="Picture 4" descr="Da Vinci-study of grotesque heads-1490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450850" y="1752600"/>
            <a:ext cx="3816350" cy="46863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6868" name="Picture 6" descr="Da Vinci-Rearing Horse-1483-98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 r="13574"/>
          <a:stretch>
            <a:fillRect/>
          </a:stretch>
        </p:blipFill>
        <p:spPr bwMode="auto">
          <a:xfrm>
            <a:off x="4797425" y="1763713"/>
            <a:ext cx="3965575" cy="47132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914400" y="136525"/>
            <a:ext cx="73152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Mona Lisa</a:t>
            </a:r>
            <a:r>
              <a:rPr lang="en-US" sz="45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– da Vinci, 1503-4</a:t>
            </a:r>
          </a:p>
        </p:txBody>
      </p:sp>
      <p:pic>
        <p:nvPicPr>
          <p:cNvPr id="38915" name="Picture 3" descr="Da Vinci-Mona Lisa-1503-04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 bwMode="auto">
          <a:xfrm>
            <a:off x="4772025" y="990600"/>
            <a:ext cx="38385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Picture 6" descr="JigSaw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825" y="990600"/>
            <a:ext cx="36798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1876425" y="2971800"/>
            <a:ext cx="1057275" cy="112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9B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?</a:t>
            </a:r>
          </a:p>
        </p:txBody>
      </p:sp>
      <p:sp>
        <p:nvSpPr>
          <p:cNvPr id="38920" name="AutoShape 8"/>
          <p:cNvSpPr>
            <a:spLocks noChangeArrowheads="1"/>
          </p:cNvSpPr>
          <p:nvPr/>
        </p:nvSpPr>
        <p:spPr bwMode="auto">
          <a:xfrm>
            <a:off x="4648200" y="1447800"/>
            <a:ext cx="3933825" cy="4343400"/>
          </a:xfrm>
          <a:prstGeom prst="triangle">
            <a:avLst>
              <a:gd name="adj" fmla="val 49556"/>
            </a:avLst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nimBg="1"/>
      <p:bldP spid="389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Da Vinci-Mona Lisa-1503-04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 bwMode="auto">
          <a:xfrm>
            <a:off x="457200" y="685800"/>
            <a:ext cx="38385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4" name="Picture 6" descr="PastaMona2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 l="1985" r="2730" b="1389"/>
          <a:stretch>
            <a:fillRect/>
          </a:stretch>
        </p:blipFill>
        <p:spPr bwMode="auto">
          <a:xfrm>
            <a:off x="4800600" y="609600"/>
            <a:ext cx="3657600" cy="5410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257800" y="6019800"/>
            <a:ext cx="2749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Macaroni Mona</a:t>
            </a: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381000" y="1524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Parody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Wingdings" pitchFamily="2" charset="2"/>
              </a:rPr>
              <a:t>The Best Form of Flattery?</a:t>
            </a:r>
            <a:endParaRPr lang="en-US" sz="2400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/>
      <p:bldP spid="3789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a Vinci-Mona Lisa-1503-04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 bwMode="auto">
          <a:xfrm>
            <a:off x="457200" y="685800"/>
            <a:ext cx="38385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9" name="Picture 5" descr="monaku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685800"/>
            <a:ext cx="3892550" cy="5334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5486400" y="6019800"/>
            <a:ext cx="246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Picasso Mona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  <p:bldP spid="3687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3962400" y="152400"/>
            <a:ext cx="48006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1. Realism &amp; Expression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4724400" y="2209800"/>
            <a:ext cx="358140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8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Expulsion from</a:t>
            </a:r>
            <a:br>
              <a:rPr lang="en-US" sz="28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Garden</a:t>
            </a:r>
          </a:p>
          <a:p>
            <a:pPr marL="457200" indent="-4572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Masaccio</a:t>
            </a:r>
          </a:p>
          <a:p>
            <a:pPr marL="457200" indent="-4572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1427</a:t>
            </a:r>
          </a:p>
          <a:p>
            <a:pPr marL="457200" indent="-4572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First nudes since</a:t>
            </a:r>
            <a:b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classical times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</a:p>
        </p:txBody>
      </p:sp>
      <p:pic>
        <p:nvPicPr>
          <p:cNvPr id="7172" name="Picture 5" descr="Masaccio-Expulsion from the Garden of Eden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838200" y="228600"/>
            <a:ext cx="2667000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a Vinci-Mona Lisa-1503-04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 bwMode="auto">
          <a:xfrm>
            <a:off x="457200" y="685800"/>
            <a:ext cx="38385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2" name="Picture 6" descr="Warhol01pic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4924425" y="609600"/>
            <a:ext cx="351155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4953000" y="6019800"/>
            <a:ext cx="3506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 Andy Warhol Mona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/>
      <p:bldP spid="3994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Da Vinci-Mona Lisa-1503-04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 bwMode="auto">
          <a:xfrm>
            <a:off x="457200" y="685800"/>
            <a:ext cx="38385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6" name="Picture 6" descr="monica_monalis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bright="-6000" contrast="12000"/>
          </a:blip>
          <a:srcRect/>
          <a:stretch>
            <a:fillRect/>
          </a:stretch>
        </p:blipFill>
        <p:spPr bwMode="auto">
          <a:xfrm>
            <a:off x="4648200" y="685800"/>
            <a:ext cx="4111625" cy="5029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5105400" y="5867400"/>
            <a:ext cx="3294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PressWriter Symbols" pitchFamily="2" charset="2"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“Mona”ca Lewinsky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315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Mona Lisa</a:t>
            </a:r>
            <a:r>
              <a:rPr lang="en-US" sz="4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OR</a:t>
            </a:r>
            <a:r>
              <a:rPr lang="en-US" sz="4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da Vinci??</a:t>
            </a:r>
          </a:p>
        </p:txBody>
      </p:sp>
      <p:pic>
        <p:nvPicPr>
          <p:cNvPr id="43014" name="Picture 6" descr="monamorph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0"/>
            <a:ext cx="8458200" cy="103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8" descr="Mona-le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1066800"/>
            <a:ext cx="30861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/>
          <p:cNvSpPr txBox="1">
            <a:spLocks noChangeArrowheads="1"/>
          </p:cNvSpPr>
          <p:nvPr/>
        </p:nvSpPr>
        <p:spPr bwMode="auto">
          <a:xfrm>
            <a:off x="381000" y="168275"/>
            <a:ext cx="84582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Last Supper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- da Vinci, 1498</a:t>
            </a:r>
            <a:b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&amp; Geometry</a:t>
            </a:r>
          </a:p>
        </p:txBody>
      </p:sp>
      <p:pic>
        <p:nvPicPr>
          <p:cNvPr id="44035" name="Picture 4" descr="Da Vinci-Last Supper-1498A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304800" y="1836738"/>
            <a:ext cx="8534400" cy="44878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37575" name="AutoShape 7"/>
          <p:cNvSpPr>
            <a:spLocks noChangeArrowheads="1"/>
          </p:cNvSpPr>
          <p:nvPr/>
        </p:nvSpPr>
        <p:spPr bwMode="auto">
          <a:xfrm>
            <a:off x="3733800" y="3733800"/>
            <a:ext cx="1752600" cy="1371600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7578" name="AutoShape 10"/>
          <p:cNvSpPr>
            <a:spLocks noChangeArrowheads="1"/>
          </p:cNvSpPr>
          <p:nvPr/>
        </p:nvSpPr>
        <p:spPr bwMode="auto">
          <a:xfrm flipV="1">
            <a:off x="6629400" y="3810000"/>
            <a:ext cx="2209800" cy="1295400"/>
          </a:xfrm>
          <a:custGeom>
            <a:avLst/>
            <a:gdLst>
              <a:gd name="T0" fmla="*/ 1933575 w 21600"/>
              <a:gd name="T1" fmla="*/ 647700 h 21600"/>
              <a:gd name="T2" fmla="*/ 1104900 w 21600"/>
              <a:gd name="T3" fmla="*/ 1295400 h 21600"/>
              <a:gd name="T4" fmla="*/ 276225 w 21600"/>
              <a:gd name="T5" fmla="*/ 647700 h 21600"/>
              <a:gd name="T6" fmla="*/ 11049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579" name="AutoShape 11"/>
          <p:cNvSpPr>
            <a:spLocks noChangeArrowheads="1"/>
          </p:cNvSpPr>
          <p:nvPr/>
        </p:nvSpPr>
        <p:spPr bwMode="auto">
          <a:xfrm flipV="1">
            <a:off x="228600" y="3886200"/>
            <a:ext cx="2590800" cy="1219200"/>
          </a:xfrm>
          <a:custGeom>
            <a:avLst/>
            <a:gdLst>
              <a:gd name="T0" fmla="*/ 2266950 w 21600"/>
              <a:gd name="T1" fmla="*/ 609600 h 21600"/>
              <a:gd name="T2" fmla="*/ 1295400 w 21600"/>
              <a:gd name="T3" fmla="*/ 1219200 h 21600"/>
              <a:gd name="T4" fmla="*/ 323850 w 21600"/>
              <a:gd name="T5" fmla="*/ 609600 h 21600"/>
              <a:gd name="T6" fmla="*/ 12954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2857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580" name="AutoShape 12"/>
          <p:cNvSpPr>
            <a:spLocks noChangeArrowheads="1"/>
          </p:cNvSpPr>
          <p:nvPr/>
        </p:nvSpPr>
        <p:spPr bwMode="auto">
          <a:xfrm flipH="1">
            <a:off x="4953000" y="3733800"/>
            <a:ext cx="1981200" cy="1371600"/>
          </a:xfrm>
          <a:prstGeom prst="parallelogram">
            <a:avLst>
              <a:gd name="adj" fmla="val 3611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7581" name="AutoShape 13"/>
          <p:cNvSpPr>
            <a:spLocks noChangeArrowheads="1"/>
          </p:cNvSpPr>
          <p:nvPr/>
        </p:nvSpPr>
        <p:spPr bwMode="auto">
          <a:xfrm flipH="1">
            <a:off x="2286000" y="4038600"/>
            <a:ext cx="1752600" cy="1066800"/>
          </a:xfrm>
          <a:prstGeom prst="parallelogram">
            <a:avLst>
              <a:gd name="adj" fmla="val 4107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7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5" grpId="0" animBg="1"/>
      <p:bldP spid="237578" grpId="0" animBg="1"/>
      <p:bldP spid="237579" grpId="0" animBg="1"/>
      <p:bldP spid="237580" grpId="0" animBg="1"/>
      <p:bldP spid="23758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5486400" y="827088"/>
            <a:ext cx="35052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Refractory</a:t>
            </a:r>
            <a:b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endParaRPr lang="en-US" sz="4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 pitchFamily="2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Convent of Santa Maria delle Grazie</a:t>
            </a:r>
            <a:b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endParaRPr lang="en-US" sz="4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 pitchFamily="2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Milan</a:t>
            </a:r>
          </a:p>
        </p:txBody>
      </p:sp>
      <p:pic>
        <p:nvPicPr>
          <p:cNvPr id="45059" name="Picture 4" descr="Da Vinci-Last Supper Refractory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533400" y="152400"/>
            <a:ext cx="4773613" cy="6629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196" name="Object 4"/>
          <p:cNvGraphicFramePr>
            <a:graphicFrameLocks noChangeAspect="1"/>
          </p:cNvGraphicFramePr>
          <p:nvPr/>
        </p:nvGraphicFramePr>
        <p:xfrm>
          <a:off x="304800" y="1143000"/>
          <a:ext cx="8636000" cy="4397375"/>
        </p:xfrm>
        <a:graphic>
          <a:graphicData uri="http://schemas.openxmlformats.org/presentationml/2006/ole">
            <p:oleObj spid="_x0000_s2050" name="Clip" r:id="rId4" imgW="0" imgH="0" progId="">
              <p:embed/>
            </p:oleObj>
          </a:graphicData>
        </a:graphic>
      </p:graphicFrame>
      <p:sp>
        <p:nvSpPr>
          <p:cNvPr id="136197" name="Line 5"/>
          <p:cNvSpPr>
            <a:spLocks noChangeShapeType="1"/>
          </p:cNvSpPr>
          <p:nvPr/>
        </p:nvSpPr>
        <p:spPr bwMode="auto">
          <a:xfrm>
            <a:off x="4724400" y="1066800"/>
            <a:ext cx="0" cy="4500563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198" name="Line 6"/>
          <p:cNvSpPr>
            <a:spLocks noChangeShapeType="1"/>
          </p:cNvSpPr>
          <p:nvPr/>
        </p:nvSpPr>
        <p:spPr bwMode="auto">
          <a:xfrm>
            <a:off x="330200" y="3352800"/>
            <a:ext cx="86106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 flipV="1">
            <a:off x="762000" y="1143000"/>
            <a:ext cx="8077200" cy="434340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200" name="Line 8"/>
          <p:cNvSpPr>
            <a:spLocks noChangeShapeType="1"/>
          </p:cNvSpPr>
          <p:nvPr/>
        </p:nvSpPr>
        <p:spPr bwMode="auto">
          <a:xfrm flipV="1">
            <a:off x="2590800" y="1143000"/>
            <a:ext cx="4343400" cy="441960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201" name="Line 9"/>
          <p:cNvSpPr>
            <a:spLocks noChangeShapeType="1"/>
          </p:cNvSpPr>
          <p:nvPr/>
        </p:nvSpPr>
        <p:spPr bwMode="auto">
          <a:xfrm>
            <a:off x="0" y="1295400"/>
            <a:ext cx="8991600" cy="396240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202" name="Line 10"/>
          <p:cNvSpPr>
            <a:spLocks noChangeShapeType="1"/>
          </p:cNvSpPr>
          <p:nvPr/>
        </p:nvSpPr>
        <p:spPr bwMode="auto">
          <a:xfrm>
            <a:off x="2743200" y="1143000"/>
            <a:ext cx="3886200" cy="441960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254000" y="2965450"/>
            <a:ext cx="163353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1">
                <a:solidFill>
                  <a:srgbClr val="FFCC00"/>
                </a:solidFill>
                <a:latin typeface="Comic Sans MS" pitchFamily="66" charset="0"/>
              </a:rPr>
              <a:t>horizontal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 rot="-5400000">
            <a:off x="3852069" y="1445419"/>
            <a:ext cx="128746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1">
                <a:solidFill>
                  <a:srgbClr val="FFCC00"/>
                </a:solidFill>
                <a:latin typeface="Comic Sans MS" pitchFamily="66" charset="0"/>
              </a:rPr>
              <a:t>vertical</a:t>
            </a:r>
          </a:p>
        </p:txBody>
      </p:sp>
      <p:sp>
        <p:nvSpPr>
          <p:cNvPr id="136205" name="Text Box 13"/>
          <p:cNvSpPr txBox="1">
            <a:spLocks noChangeArrowheads="1"/>
          </p:cNvSpPr>
          <p:nvPr/>
        </p:nvSpPr>
        <p:spPr bwMode="auto">
          <a:xfrm>
            <a:off x="3200400" y="6019800"/>
            <a:ext cx="281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36206" name="Text Box 14"/>
          <p:cNvSpPr txBox="1">
            <a:spLocks noChangeArrowheads="1"/>
          </p:cNvSpPr>
          <p:nvPr/>
        </p:nvSpPr>
        <p:spPr bwMode="auto">
          <a:xfrm>
            <a:off x="381000" y="2286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Last Supper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- da Vinci, 1498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3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3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 animBg="1"/>
      <p:bldP spid="136198" grpId="0" animBg="1"/>
      <p:bldP spid="136199" grpId="0" animBg="1"/>
      <p:bldP spid="136200" grpId="0" animBg="1"/>
      <p:bldP spid="136201" grpId="0" animBg="1"/>
      <p:bldP spid="136202" grpId="0" animBg="1"/>
      <p:bldP spid="136203" grpId="0" autoUpdateAnimBg="0"/>
      <p:bldP spid="136204" grpId="0" autoUpdateAnimBg="0"/>
      <p:bldP spid="13620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791200" y="1990725"/>
            <a:ext cx="29718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Detail of Jesus</a:t>
            </a:r>
          </a:p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Last Supper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Leonardo da Vinci</a:t>
            </a:r>
            <a:endParaRPr lang="en-US" sz="2800" b="1" i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1498</a:t>
            </a:r>
          </a:p>
        </p:txBody>
      </p:sp>
      <p:pic>
        <p:nvPicPr>
          <p:cNvPr id="27652" name="Picture 4" descr="leonardo_lastsup_d1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t="1889" b="3778"/>
          <a:stretch>
            <a:fillRect/>
          </a:stretch>
        </p:blipFill>
        <p:spPr bwMode="auto">
          <a:xfrm>
            <a:off x="152400" y="152400"/>
            <a:ext cx="5251450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562600" y="304800"/>
            <a:ext cx="3505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Deterioration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8153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A Da Vinci “Code”:</a:t>
            </a:r>
            <a:b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St. John </a:t>
            </a: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or</a:t>
            </a:r>
            <a:r>
              <a:rPr lang="en-US" sz="3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Mary Magdalene?</a:t>
            </a:r>
            <a:endParaRPr lang="en-US" sz="3600" b="1" i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 pitchFamily="2" charset="0"/>
            </a:endParaRPr>
          </a:p>
        </p:txBody>
      </p:sp>
      <p:pic>
        <p:nvPicPr>
          <p:cNvPr id="47107" name="Picture 5" descr="Da Vinci-Last Supper-1498-apostles named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b="3200"/>
          <a:stretch>
            <a:fillRect/>
          </a:stretch>
        </p:blipFill>
        <p:spPr bwMode="auto">
          <a:xfrm>
            <a:off x="457200" y="1790700"/>
            <a:ext cx="8305800" cy="46101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32454" name="Line 6"/>
          <p:cNvSpPr>
            <a:spLocks noChangeShapeType="1"/>
          </p:cNvSpPr>
          <p:nvPr/>
        </p:nvSpPr>
        <p:spPr bwMode="auto">
          <a:xfrm>
            <a:off x="2971800" y="1371600"/>
            <a:ext cx="457200" cy="2743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2455" name="Line 7"/>
          <p:cNvSpPr>
            <a:spLocks noChangeShapeType="1"/>
          </p:cNvSpPr>
          <p:nvPr/>
        </p:nvSpPr>
        <p:spPr bwMode="auto">
          <a:xfrm flipH="1">
            <a:off x="3657600" y="1371600"/>
            <a:ext cx="2133600" cy="2819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4" grpId="0" animBg="1"/>
      <p:bldP spid="23245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Leonardo, the Sculptor</a:t>
            </a:r>
            <a:endParaRPr lang="en-US" sz="3200" b="1" i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 pitchFamily="2" charset="0"/>
            </a:endParaRPr>
          </a:p>
        </p:txBody>
      </p:sp>
      <p:pic>
        <p:nvPicPr>
          <p:cNvPr id="48131" name="Picture 4" descr="daVinci-Equestrian Statue-1516-18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457200" y="990600"/>
            <a:ext cx="5392738" cy="548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49861" name="Text Box 5"/>
          <p:cNvSpPr txBox="1">
            <a:spLocks noChangeArrowheads="1"/>
          </p:cNvSpPr>
          <p:nvPr/>
        </p:nvSpPr>
        <p:spPr bwMode="auto">
          <a:xfrm>
            <a:off x="6248400" y="2384425"/>
            <a:ext cx="25146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 Equestrian Statue</a:t>
            </a:r>
            <a:b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2500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98463" indent="-3984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1516-1518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3058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Leonardo, the Architect:</a:t>
            </a:r>
            <a:b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2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Pages from his </a:t>
            </a:r>
            <a:r>
              <a:rPr lang="en-US" sz="32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Notebook</a:t>
            </a:r>
          </a:p>
        </p:txBody>
      </p:sp>
      <p:pic>
        <p:nvPicPr>
          <p:cNvPr id="49155" name="Picture 6" descr="daVinci-study of a central church-1488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514350" y="1066800"/>
            <a:ext cx="3829050" cy="548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0887" name="Text Box 7"/>
          <p:cNvSpPr txBox="1">
            <a:spLocks noChangeArrowheads="1"/>
          </p:cNvSpPr>
          <p:nvPr/>
        </p:nvSpPr>
        <p:spPr bwMode="auto">
          <a:xfrm>
            <a:off x="5029200" y="2667000"/>
            <a:ext cx="32004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7663" indent="-3476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Study of a central church.</a:t>
            </a:r>
            <a:b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2600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47663" indent="-3476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1488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76200" y="76200"/>
            <a:ext cx="8991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2. Perspective</a:t>
            </a:r>
          </a:p>
        </p:txBody>
      </p:sp>
      <p:pic>
        <p:nvPicPr>
          <p:cNvPr id="8195" name="Picture 3" descr="Masaccio-Trinity"/>
          <p:cNvPicPr>
            <a:picLocks noChangeAspect="1" noChangeArrowheads="1"/>
          </p:cNvPicPr>
          <p:nvPr/>
        </p:nvPicPr>
        <p:blipFill>
          <a:blip r:embed="rId3">
            <a:lum bright="6000" contrast="12000"/>
          </a:blip>
          <a:srcRect/>
          <a:stretch>
            <a:fillRect/>
          </a:stretch>
        </p:blipFill>
        <p:spPr bwMode="auto">
          <a:xfrm>
            <a:off x="3224213" y="981075"/>
            <a:ext cx="2795587" cy="564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608013" y="2362200"/>
            <a:ext cx="22113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760413" y="2789238"/>
            <a:ext cx="191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2" name="Rectangle 6"/>
          <p:cNvSpPr>
            <a:spLocks noChangeArrowheads="1"/>
          </p:cNvSpPr>
          <p:nvPr/>
        </p:nvSpPr>
        <p:spPr bwMode="auto">
          <a:xfrm>
            <a:off x="684213" y="2563813"/>
            <a:ext cx="20637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3" name="Rectangle 7"/>
          <p:cNvSpPr>
            <a:spLocks noChangeArrowheads="1"/>
          </p:cNvSpPr>
          <p:nvPr/>
        </p:nvSpPr>
        <p:spPr bwMode="auto">
          <a:xfrm>
            <a:off x="912813" y="3017838"/>
            <a:ext cx="1630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1044575" y="3213100"/>
            <a:ext cx="1343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5" name="Rectangle 9"/>
          <p:cNvSpPr>
            <a:spLocks noChangeArrowheads="1"/>
          </p:cNvSpPr>
          <p:nvPr/>
        </p:nvSpPr>
        <p:spPr bwMode="auto">
          <a:xfrm>
            <a:off x="533400" y="4038600"/>
            <a:ext cx="2284413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9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First use </a:t>
            </a:r>
            <a:br>
              <a:rPr lang="en-US" sz="29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9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of linear </a:t>
            </a:r>
            <a:br>
              <a:rPr lang="en-US" sz="29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9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6" name="Rectangle 10"/>
          <p:cNvSpPr>
            <a:spLocks noChangeArrowheads="1"/>
          </p:cNvSpPr>
          <p:nvPr/>
        </p:nvSpPr>
        <p:spPr bwMode="auto">
          <a:xfrm>
            <a:off x="1203325" y="3397250"/>
            <a:ext cx="1054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7" name="Rectangle 11"/>
          <p:cNvSpPr>
            <a:spLocks noChangeArrowheads="1"/>
          </p:cNvSpPr>
          <p:nvPr/>
        </p:nvSpPr>
        <p:spPr bwMode="auto">
          <a:xfrm>
            <a:off x="1346200" y="3551238"/>
            <a:ext cx="7635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78188" name="Line 12"/>
          <p:cNvSpPr>
            <a:spLocks noChangeShapeType="1"/>
          </p:cNvSpPr>
          <p:nvPr/>
        </p:nvSpPr>
        <p:spPr bwMode="auto">
          <a:xfrm flipV="1">
            <a:off x="3200400" y="2438400"/>
            <a:ext cx="1371600" cy="1676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89" name="Line 13"/>
          <p:cNvSpPr>
            <a:spLocks noChangeShapeType="1"/>
          </p:cNvSpPr>
          <p:nvPr/>
        </p:nvSpPr>
        <p:spPr bwMode="auto">
          <a:xfrm flipH="1" flipV="1">
            <a:off x="4572000" y="2438400"/>
            <a:ext cx="1447800" cy="1752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0" name="Line 14"/>
          <p:cNvSpPr>
            <a:spLocks noChangeShapeType="1"/>
          </p:cNvSpPr>
          <p:nvPr/>
        </p:nvSpPr>
        <p:spPr bwMode="auto">
          <a:xfrm>
            <a:off x="3200400" y="914400"/>
            <a:ext cx="1371600" cy="1524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1" name="Line 15"/>
          <p:cNvSpPr>
            <a:spLocks noChangeShapeType="1"/>
          </p:cNvSpPr>
          <p:nvPr/>
        </p:nvSpPr>
        <p:spPr bwMode="auto">
          <a:xfrm flipH="1">
            <a:off x="4572000" y="990600"/>
            <a:ext cx="1447800" cy="1447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2" name="Text Box 16"/>
          <p:cNvSpPr txBox="1">
            <a:spLocks noChangeArrowheads="1"/>
          </p:cNvSpPr>
          <p:nvPr/>
        </p:nvSpPr>
        <p:spPr bwMode="auto">
          <a:xfrm>
            <a:off x="6324600" y="1828800"/>
            <a:ext cx="2514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Trinity</a:t>
            </a:r>
          </a:p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Masaccio</a:t>
            </a:r>
          </a:p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1427</a:t>
            </a:r>
          </a:p>
        </p:txBody>
      </p:sp>
      <p:sp>
        <p:nvSpPr>
          <p:cNvPr id="178193" name="Text Box 17"/>
          <p:cNvSpPr txBox="1">
            <a:spLocks noChangeArrowheads="1"/>
          </p:cNvSpPr>
          <p:nvPr/>
        </p:nvSpPr>
        <p:spPr bwMode="auto">
          <a:xfrm>
            <a:off x="6400800" y="4495800"/>
            <a:ext cx="2286000" cy="18557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None/>
              <a:defRPr/>
            </a:pPr>
            <a:r>
              <a:rPr lang="en-US" sz="23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What you are, I once was; what I am, you will become.</a:t>
            </a:r>
          </a:p>
        </p:txBody>
      </p:sp>
      <p:sp>
        <p:nvSpPr>
          <p:cNvPr id="178194" name="Line 18"/>
          <p:cNvSpPr>
            <a:spLocks noChangeShapeType="1"/>
          </p:cNvSpPr>
          <p:nvPr/>
        </p:nvSpPr>
        <p:spPr bwMode="auto">
          <a:xfrm flipH="1">
            <a:off x="5410200" y="5410200"/>
            <a:ext cx="990600" cy="2286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8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  <p:bldP spid="178181" grpId="0"/>
      <p:bldP spid="178182" grpId="0"/>
      <p:bldP spid="178183" grpId="0"/>
      <p:bldP spid="178184" grpId="0"/>
      <p:bldP spid="178185" grpId="0"/>
      <p:bldP spid="178186" grpId="0"/>
      <p:bldP spid="178187" grpId="0"/>
      <p:bldP spid="178188" grpId="0" animBg="1"/>
      <p:bldP spid="178189" grpId="0" animBg="1"/>
      <p:bldP spid="178190" grpId="0" animBg="1"/>
      <p:bldP spid="178191" grpId="0" animBg="1"/>
      <p:bldP spid="178192" grpId="0"/>
      <p:bldP spid="178193" grpId="0" animBg="1"/>
      <p:bldP spid="17819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3058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Leonardo, the Architect:</a:t>
            </a:r>
            <a:b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2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Pages from his </a:t>
            </a:r>
            <a:r>
              <a:rPr lang="en-US" sz="32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Notebook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524000" y="6172200"/>
            <a:ext cx="6400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7663" indent="-3476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Plan of the city of Imola, 1502.</a:t>
            </a:r>
          </a:p>
        </p:txBody>
      </p:sp>
      <p:pic>
        <p:nvPicPr>
          <p:cNvPr id="50180" name="Picture 5" descr="DaVinci-Map-Toen Plan of Imola-1502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1676400" y="1524000"/>
            <a:ext cx="5867400" cy="44084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381000" y="198438"/>
            <a:ext cx="8305800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Leonardo, the Scientist (Biology):</a:t>
            </a:r>
            <a:b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2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Pages from his </a:t>
            </a:r>
            <a:r>
              <a:rPr lang="en-US" sz="32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Notebook</a:t>
            </a:r>
          </a:p>
        </p:txBody>
      </p:sp>
      <p:pic>
        <p:nvPicPr>
          <p:cNvPr id="51203" name="Picture 8" descr="DaVinci-study of wombs-early 1500s"/>
          <p:cNvPicPr>
            <a:picLocks noChangeAspect="1" noChangeArrowheads="1"/>
          </p:cNvPicPr>
          <p:nvPr/>
        </p:nvPicPr>
        <p:blipFill>
          <a:blip r:embed="rId3">
            <a:lum bright="-12000" contrast="12000"/>
          </a:blip>
          <a:srcRect/>
          <a:stretch>
            <a:fillRect/>
          </a:stretch>
        </p:blipFill>
        <p:spPr bwMode="auto">
          <a:xfrm>
            <a:off x="4667250" y="1143000"/>
            <a:ext cx="3943350" cy="5410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38603" name="Text Box 11"/>
          <p:cNvSpPr txBox="1">
            <a:spLocks noChangeArrowheads="1"/>
          </p:cNvSpPr>
          <p:nvPr/>
        </p:nvSpPr>
        <p:spPr bwMode="auto">
          <a:xfrm>
            <a:off x="838200" y="2724150"/>
            <a:ext cx="32004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7663" indent="-347663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 example of the humanist desire to unlock the secrets of nature.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28600" y="168275"/>
            <a:ext cx="86868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Leonardo, the Scientist (Anatomy):                               </a:t>
            </a:r>
            <a:r>
              <a:rPr lang="en-US" sz="32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Pages from his </a:t>
            </a:r>
            <a:r>
              <a:rPr lang="en-US" sz="32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Notebook</a:t>
            </a:r>
          </a:p>
        </p:txBody>
      </p:sp>
      <p:pic>
        <p:nvPicPr>
          <p:cNvPr id="52227" name="Picture 12" descr="daVinci-anatomical studies of shoulder-1510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409575" y="1066800"/>
            <a:ext cx="3857625" cy="548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2228" name="Picture 15" descr="DaVinci-drawing of a womans torso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4770438" y="1752600"/>
            <a:ext cx="3916362" cy="4800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0" name="Picture 8" descr="helisketch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2095500" y="4114800"/>
            <a:ext cx="3619500" cy="2505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5002" name="Picture 10" descr="tank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4495800" y="1524000"/>
            <a:ext cx="4114800" cy="24003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5004" name="Picture 12" descr="machinegu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988" y="923925"/>
            <a:ext cx="2767012" cy="2809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1981200" y="152400"/>
            <a:ext cx="70104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Leonardo, the Inventor:</a:t>
            </a: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                               </a:t>
            </a:r>
            <a:r>
              <a:rPr lang="en-US" sz="32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Pages from his </a:t>
            </a:r>
            <a:r>
              <a:rPr lang="en-US" sz="32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Notebook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153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Man Can Fly?</a:t>
            </a:r>
            <a:endParaRPr lang="en-US" sz="5400" b="1" i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 pitchFamily="2" charset="0"/>
            </a:endParaRPr>
          </a:p>
        </p:txBody>
      </p:sp>
      <p:pic>
        <p:nvPicPr>
          <p:cNvPr id="160774" name="Picture 6" descr="63ala3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990600" y="1219200"/>
            <a:ext cx="71628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daVinci-siege defenses-1480-82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228600" y="1066800"/>
            <a:ext cx="3970338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304800" y="6096000"/>
            <a:ext cx="3886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study of siege defenses.</a:t>
            </a:r>
          </a:p>
        </p:txBody>
      </p:sp>
      <p:pic>
        <p:nvPicPr>
          <p:cNvPr id="55300" name="Picture 8" descr="daVinci-drawings of water-lifting devices-1480-82"/>
          <p:cNvPicPr>
            <a:picLocks noChangeAspect="1" noChangeArrowheads="1"/>
          </p:cNvPicPr>
          <p:nvPr/>
        </p:nvPicPr>
        <p:blipFill>
          <a:blip r:embed="rId4">
            <a:lum bright="-6000" contrast="12000"/>
          </a:blip>
          <a:srcRect/>
          <a:stretch>
            <a:fillRect/>
          </a:stretch>
        </p:blipFill>
        <p:spPr bwMode="auto">
          <a:xfrm>
            <a:off x="4495800" y="1676400"/>
            <a:ext cx="4495800" cy="40020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1913" name="Text Box 9"/>
          <p:cNvSpPr txBox="1">
            <a:spLocks noChangeArrowheads="1"/>
          </p:cNvSpPr>
          <p:nvPr/>
        </p:nvSpPr>
        <p:spPr bwMode="auto">
          <a:xfrm>
            <a:off x="4800600" y="5867400"/>
            <a:ext cx="388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Studies of water-lifting devices.</a:t>
            </a:r>
          </a:p>
        </p:txBody>
      </p:sp>
      <p:sp>
        <p:nvSpPr>
          <p:cNvPr id="251914" name="Text Box 10"/>
          <p:cNvSpPr txBox="1">
            <a:spLocks noChangeArrowheads="1"/>
          </p:cNvSpPr>
          <p:nvPr/>
        </p:nvSpPr>
        <p:spPr bwMode="auto">
          <a:xfrm>
            <a:off x="228600" y="168275"/>
            <a:ext cx="89154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Leonardo, the Engineer:                                </a:t>
            </a:r>
            <a:r>
              <a:rPr lang="en-US" sz="32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Pages from his </a:t>
            </a:r>
            <a:r>
              <a:rPr lang="en-US" sz="32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Notebook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76200" y="533400"/>
            <a:ext cx="899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Leonardo da Vinci….</a:t>
            </a:r>
          </a:p>
        </p:txBody>
      </p:sp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1143000" y="2057400"/>
            <a:ext cx="72390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 investigator, do not flatter yourself that you know the things nature performs for herself, but rejoice in knowing that purpose of those things designed by your own mind.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6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WordArt 3" descr="Trellis"/>
          <p:cNvSpPr>
            <a:spLocks noChangeArrowheads="1" noChangeShapeType="1" noTextEdit="1"/>
          </p:cNvSpPr>
          <p:nvPr/>
        </p:nvSpPr>
        <p:spPr bwMode="auto">
          <a:xfrm>
            <a:off x="1524000" y="5638800"/>
            <a:ext cx="6172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CC3300"/>
                  </a:solidFill>
                  <a:round/>
                  <a:headEnd/>
                  <a:tailEnd/>
                </a:ln>
                <a:pattFill prst="trellis">
                  <a:fgClr>
                    <a:schemeClr val="tx2"/>
                  </a:fgClr>
                  <a:bgClr>
                    <a:srgbClr val="A62800"/>
                  </a:bgClr>
                </a:pattFill>
                <a:effectLst>
                  <a:outerShdw dist="35921" dir="2700000" algn="ctr" rotWithShape="0">
                    <a:schemeClr val="tx1"/>
                  </a:outerShdw>
                </a:effectLst>
                <a:latin typeface="Schwarzwald"/>
              </a:rPr>
              <a:t>Renaissance Rome</a:t>
            </a:r>
          </a:p>
        </p:txBody>
      </p:sp>
      <p:pic>
        <p:nvPicPr>
          <p:cNvPr id="57347" name="Picture 4" descr="St Peters Basilica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1219200" y="381000"/>
            <a:ext cx="6781800" cy="50863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76200" y="304800"/>
            <a:ext cx="8991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2.</a:t>
            </a:r>
            <a:r>
              <a:rPr lang="en-US" sz="4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 Michelangelo Buonorrati</a:t>
            </a: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257800" y="2133600"/>
            <a:ext cx="3282950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65138" indent="-465138"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7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1475 – 1564</a:t>
            </a:r>
            <a:br>
              <a:rPr lang="en-US" sz="27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2700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465138" indent="-465138"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7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 represented the body in three dimensions of sculpture.</a:t>
            </a:r>
          </a:p>
        </p:txBody>
      </p:sp>
      <p:pic>
        <p:nvPicPr>
          <p:cNvPr id="58372" name="Picture 5" descr="Raphael-School of Athens-1510-11-detailed left"/>
          <p:cNvPicPr>
            <a:picLocks noChangeAspect="1" noChangeArrowheads="1"/>
          </p:cNvPicPr>
          <p:nvPr/>
        </p:nvPicPr>
        <p:blipFill>
          <a:blip r:embed="rId3">
            <a:lum bright="-12000" contrast="6000"/>
          </a:blip>
          <a:srcRect l="67113" t="46980"/>
          <a:stretch>
            <a:fillRect/>
          </a:stretch>
        </p:blipFill>
        <p:spPr bwMode="auto">
          <a:xfrm>
            <a:off x="762000" y="1524000"/>
            <a:ext cx="4090988" cy="464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429000" y="4114800"/>
            <a:ext cx="27432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39725" indent="-339725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David</a:t>
            </a:r>
          </a:p>
          <a:p>
            <a:pPr marL="339725" indent="-339725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Michelangelo</a:t>
            </a:r>
            <a:b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Buonarotti</a:t>
            </a:r>
          </a:p>
          <a:p>
            <a:pPr marL="339725" indent="-339725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1504</a:t>
            </a:r>
          </a:p>
          <a:p>
            <a:pPr marL="339725" indent="-339725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Marble</a:t>
            </a:r>
          </a:p>
        </p:txBody>
      </p:sp>
      <p:pic>
        <p:nvPicPr>
          <p:cNvPr id="4100" name="Picture 4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228600"/>
            <a:ext cx="2905125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1" name="Picture 5" descr="Michelangelo-David-1501-04-detailed head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3333750" y="457200"/>
            <a:ext cx="268605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4" name="Picture 8" descr="hand"/>
          <p:cNvPicPr>
            <a:picLocks noChangeAspect="1" noChangeArrowheads="1"/>
          </p:cNvPicPr>
          <p:nvPr/>
        </p:nvPicPr>
        <p:blipFill>
          <a:blip r:embed="rId5">
            <a:lum contrast="6000"/>
          </a:blip>
          <a:srcRect/>
          <a:stretch>
            <a:fillRect/>
          </a:stretch>
        </p:blipFill>
        <p:spPr bwMode="auto">
          <a:xfrm>
            <a:off x="6248400" y="2057400"/>
            <a:ext cx="2725738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91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6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Perspective</a:t>
            </a:r>
          </a:p>
        </p:txBody>
      </p:sp>
      <p:pic>
        <p:nvPicPr>
          <p:cNvPr id="9219" name="Picture 4" descr="alberti pavement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1828800" y="152400"/>
            <a:ext cx="5407025" cy="30972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220" name="Picture 5" descr="Alberti_Perspective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228600" y="3352800"/>
            <a:ext cx="8763000" cy="33591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152400"/>
            <a:ext cx="2974975" cy="6553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267" name="Picture 3" descr="Donatello-David-Bronze-1444-46"/>
          <p:cNvPicPr>
            <a:picLocks noChangeAspect="1" noChangeArrowheads="1"/>
          </p:cNvPicPr>
          <p:nvPr/>
        </p:nvPicPr>
        <p:blipFill>
          <a:blip r:embed="rId4">
            <a:lum bright="18000" contrast="6000"/>
          </a:blip>
          <a:srcRect b="2353"/>
          <a:stretch>
            <a:fillRect/>
          </a:stretch>
        </p:blipFill>
        <p:spPr bwMode="auto">
          <a:xfrm>
            <a:off x="228600" y="152400"/>
            <a:ext cx="3130550" cy="6553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276600" y="228600"/>
            <a:ext cx="182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Wingdings" pitchFamily="2" charset="2"/>
              </a:rPr>
              <a:t> </a:t>
            </a:r>
            <a:r>
              <a:rPr lang="en-US" sz="32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>1</a:t>
            </a:r>
            <a:r>
              <a:rPr lang="en-US" sz="32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5c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343400" y="5973763"/>
            <a:ext cx="1905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>16c </a:t>
            </a:r>
            <a:r>
              <a:rPr lang="en-US" sz="32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Wingdings" pitchFamily="2" charset="2"/>
              </a:rPr>
              <a:t></a:t>
            </a:r>
            <a:endParaRPr lang="en-US" sz="32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sym typeface="Lucida Sans" pitchFamily="34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505200" y="1066800"/>
            <a:ext cx="22098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>What</a:t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/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>a</a:t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/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>difference</a:t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/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>a</a:t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/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>century</a:t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/>
            </a:r>
            <a:b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Lucida Sans" pitchFamily="34" charset="0"/>
              </a:rPr>
              <a:t>makes!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6096000" y="1700213"/>
            <a:ext cx="274320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39725" indent="-339725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Pieta</a:t>
            </a:r>
            <a:br>
              <a:rPr lang="en-US" sz="26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2600" b="1" i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39725" indent="-339725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Michelangelo</a:t>
            </a:r>
            <a:b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Buonarroti</a:t>
            </a:r>
            <a:b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2600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39725" indent="-339725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1499</a:t>
            </a:r>
            <a:b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en-US" sz="2600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39725" indent="-339725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marble</a:t>
            </a: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762000" y="228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Popes as Patrons of the Arts</a:t>
            </a:r>
          </a:p>
        </p:txBody>
      </p:sp>
      <p:pic>
        <p:nvPicPr>
          <p:cNvPr id="61444" name="Picture 5" descr="Michelangelo-Pieta-1498-99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311150" y="1066800"/>
            <a:ext cx="5556250" cy="5562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Michelangelo-Sistine Chapel-Full View-3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3810000" y="228600"/>
            <a:ext cx="4821238" cy="647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152400" y="1187450"/>
            <a:ext cx="3505200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Sistine Chapel</a:t>
            </a:r>
            <a:br>
              <a:rPr lang="en-US" sz="440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40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/>
            </a:r>
            <a:br>
              <a:rPr lang="en-US" sz="440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Michelangelo Buonarroti</a:t>
            </a:r>
            <a:br>
              <a:rPr lang="en-US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/>
            </a:r>
            <a:br>
              <a:rPr lang="en-US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1508 - 1512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731520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Sistine Chapel’s Ceiling</a:t>
            </a:r>
            <a:br>
              <a:rPr lang="en-US" sz="440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Michelangelo Buonarroti</a:t>
            </a:r>
            <a:br>
              <a:rPr lang="en-US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1508 - 1512</a:t>
            </a:r>
          </a:p>
        </p:txBody>
      </p:sp>
      <p:pic>
        <p:nvPicPr>
          <p:cNvPr id="63491" name="Picture 4" descr="2ceil_ve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l="4152"/>
          <a:stretch>
            <a:fillRect/>
          </a:stretch>
        </p:blipFill>
        <p:spPr bwMode="auto">
          <a:xfrm>
            <a:off x="195263" y="2514600"/>
            <a:ext cx="8796337" cy="32210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914400" y="288925"/>
            <a:ext cx="7315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Sistine Chapel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Details</a:t>
            </a: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2362200"/>
            <a:ext cx="1981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</a:t>
            </a:r>
            <a:b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Creation </a:t>
            </a:r>
            <a:b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of the Heavens</a:t>
            </a:r>
          </a:p>
        </p:txBody>
      </p:sp>
      <p:pic>
        <p:nvPicPr>
          <p:cNvPr id="64516" name="Picture 6" descr="The Creation of the Heavens (detail)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1981200" y="1281113"/>
            <a:ext cx="7010400" cy="50911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914400" y="152400"/>
            <a:ext cx="7315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Sistine Chapel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Details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8600" y="4724400"/>
            <a:ext cx="3386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Creation of Man</a:t>
            </a:r>
          </a:p>
        </p:txBody>
      </p:sp>
      <p:pic>
        <p:nvPicPr>
          <p:cNvPr id="65540" name="Picture 7" descr="Michelangelo-Sistine Chapel-Creation of Ad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90600"/>
            <a:ext cx="5867400" cy="3713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8" name="Picture 8" descr="Michelangelo-Sistine Chapel-Creation of Adam-closeup of God's Face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6477000" y="1219200"/>
            <a:ext cx="222885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9" name="Picture 9" descr="Michelangelo-Sistine Chapel-Creation of Adam-hands of God and Adam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 t="4562"/>
          <a:stretch>
            <a:fillRect/>
          </a:stretch>
        </p:blipFill>
        <p:spPr bwMode="auto">
          <a:xfrm>
            <a:off x="4419600" y="5141913"/>
            <a:ext cx="3810000" cy="1328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07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07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315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A Modern “Adaptation”</a:t>
            </a:r>
          </a:p>
        </p:txBody>
      </p:sp>
      <p:pic>
        <p:nvPicPr>
          <p:cNvPr id="263175" name="Picture 7" descr="Steinbrenner&amp; A-Rod-ala Michelangelo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l="2988" t="7848" r="3004" b="5008"/>
          <a:stretch>
            <a:fillRect/>
          </a:stretch>
        </p:blipFill>
        <p:spPr bwMode="auto">
          <a:xfrm>
            <a:off x="152400" y="1219200"/>
            <a:ext cx="8839200" cy="472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63176" name="Text Box 8"/>
          <p:cNvSpPr txBox="1">
            <a:spLocks noChangeArrowheads="1"/>
          </p:cNvSpPr>
          <p:nvPr/>
        </p:nvSpPr>
        <p:spPr bwMode="auto">
          <a:xfrm>
            <a:off x="1524000" y="6172200"/>
            <a:ext cx="670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Comic Sans MS" pitchFamily="66" charset="0"/>
              </a:rPr>
              <a:t>Joe Gallo in the </a:t>
            </a:r>
            <a:r>
              <a:rPr lang="en-US" sz="2000" b="1" i="1">
                <a:latin typeface="Comic Sans MS" pitchFamily="66" charset="0"/>
              </a:rPr>
              <a:t>New York Daily News</a:t>
            </a:r>
            <a:r>
              <a:rPr lang="en-US" sz="2000" b="1">
                <a:latin typeface="Comic Sans MS" pitchFamily="66" charset="0"/>
              </a:rPr>
              <a:t>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63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63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7315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Sistine Chapel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Details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6248400" y="2590800"/>
            <a:ext cx="2362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Fall from Grace</a:t>
            </a:r>
          </a:p>
        </p:txBody>
      </p:sp>
      <p:pic>
        <p:nvPicPr>
          <p:cNvPr id="67588" name="Picture 8" descr="The Fall from Gr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09663"/>
            <a:ext cx="5562600" cy="52911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914400" y="152400"/>
            <a:ext cx="7315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Sistine Chapel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Details</a:t>
            </a:r>
          </a:p>
        </p:txBody>
      </p:sp>
      <p:pic>
        <p:nvPicPr>
          <p:cNvPr id="29700" name="Picture 4" descr="5lastjud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5410200" y="2516188"/>
            <a:ext cx="3336925" cy="3732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1" name="Picture 5" descr="0lastjud"/>
          <p:cNvPicPr>
            <a:picLocks noChangeAspect="1" noChangeArrowheads="1"/>
          </p:cNvPicPr>
          <p:nvPr/>
        </p:nvPicPr>
        <p:blipFill>
          <a:blip r:embed="rId4">
            <a:lum bright="6000" contrast="12000"/>
          </a:blip>
          <a:srcRect/>
          <a:stretch>
            <a:fillRect/>
          </a:stretch>
        </p:blipFill>
        <p:spPr bwMode="auto">
          <a:xfrm>
            <a:off x="228600" y="1447800"/>
            <a:ext cx="46609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5181600" y="1371600"/>
            <a:ext cx="352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Last Judgment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3200400" y="3733800"/>
            <a:ext cx="20574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3.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 Raffaello Sanzio (1483-1520)</a:t>
            </a: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57200" y="5805488"/>
            <a:ext cx="381000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66738" indent="-566738" algn="ctr">
              <a:buClr>
                <a:srgbClr val="CC3300"/>
              </a:buClr>
              <a:buFont typeface="PressWriter Symbols" pitchFamily="2" charset="2"/>
              <a:buNone/>
              <a:tabLst>
                <a:tab pos="566738" algn="l"/>
              </a:tabLst>
              <a:defRPr/>
            </a:pPr>
            <a:r>
              <a:rPr lang="en-US" sz="23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Self-Portrait</a:t>
            </a:r>
            <a:r>
              <a:rPr lang="en-US" sz="23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1506</a:t>
            </a:r>
          </a:p>
        </p:txBody>
      </p:sp>
      <p:pic>
        <p:nvPicPr>
          <p:cNvPr id="69636" name="Picture 5" descr="Raphael-Self-Portrait-1506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762000" y="1325563"/>
            <a:ext cx="3273425" cy="441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9637" name="Picture 6" descr="Raphael-Portrait of the Artist with a Friend-1518"/>
          <p:cNvPicPr>
            <a:picLocks noChangeAspect="1" noChangeArrowheads="1"/>
          </p:cNvPicPr>
          <p:nvPr/>
        </p:nvPicPr>
        <p:blipFill>
          <a:blip r:embed="rId4">
            <a:lum bright="12000" contrast="6000"/>
          </a:blip>
          <a:srcRect/>
          <a:stretch>
            <a:fillRect/>
          </a:stretch>
        </p:blipFill>
        <p:spPr bwMode="auto">
          <a:xfrm>
            <a:off x="4572000" y="1143000"/>
            <a:ext cx="3957638" cy="472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4572000" y="5943600"/>
            <a:ext cx="4038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66738" indent="-566738" algn="ctr">
              <a:buClr>
                <a:srgbClr val="CC3300"/>
              </a:buClr>
              <a:buFont typeface="PressWriter Symbols" pitchFamily="2" charset="2"/>
              <a:buNone/>
              <a:tabLst>
                <a:tab pos="566738" algn="l"/>
              </a:tabLst>
              <a:defRPr/>
            </a:pPr>
            <a:r>
              <a:rPr lang="en-US" sz="23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Portrait of the Artist with a Friend</a:t>
            </a:r>
            <a:r>
              <a:rPr lang="en-US" sz="23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1518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3048000" y="304800"/>
            <a:ext cx="5867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3. Classicism</a:t>
            </a:r>
            <a:endParaRPr lang="en-US" sz="4400" b="1">
              <a:solidFill>
                <a:srgbClr val="BA2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Chancery" pitchFamily="2" charset="0"/>
            </a:endParaRP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4724400" y="1828800"/>
            <a:ext cx="39624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600" b="1">
                <a:latin typeface="Comic Sans MS" pitchFamily="66" charset="0"/>
              </a:rPr>
              <a:t>Greco-Roman influence.</a:t>
            </a:r>
          </a:p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600" b="1">
                <a:latin typeface="Comic Sans MS" pitchFamily="66" charset="0"/>
              </a:rPr>
              <a:t>Secularism.</a:t>
            </a:r>
          </a:p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600" b="1">
                <a:latin typeface="Comic Sans MS" pitchFamily="66" charset="0"/>
              </a:rPr>
              <a:t>Humanism.</a:t>
            </a:r>
          </a:p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600" b="1">
                <a:latin typeface="Comic Sans MS" pitchFamily="66" charset="0"/>
              </a:rPr>
              <a:t>Individualism </a:t>
            </a:r>
            <a:r>
              <a:rPr lang="en-US" sz="2600" b="1">
                <a:latin typeface="Comic Sans MS" pitchFamily="66" charset="0"/>
                <a:sym typeface="Wingdings" pitchFamily="2" charset="2"/>
              </a:rPr>
              <a:t> f</a:t>
            </a:r>
            <a:r>
              <a:rPr lang="en-US" sz="2600" b="1">
                <a:latin typeface="Comic Sans MS" pitchFamily="66" charset="0"/>
              </a:rPr>
              <a:t>ree standing figures.</a:t>
            </a:r>
          </a:p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600" b="1">
                <a:latin typeface="Comic Sans MS" pitchFamily="66" charset="0"/>
              </a:rPr>
              <a:t>Symmetry/Balance</a:t>
            </a:r>
          </a:p>
        </p:txBody>
      </p:sp>
      <p:pic>
        <p:nvPicPr>
          <p:cNvPr id="10244" name="Picture 5" descr="Medici Venus-1c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1295400" y="381000"/>
            <a:ext cx="1776413" cy="5257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228600" y="5791200"/>
            <a:ext cx="403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</a:t>
            </a:r>
            <a:r>
              <a:rPr lang="en-US" sz="24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“Classical Pose”</a:t>
            </a:r>
            <a:br>
              <a:rPr lang="en-US" sz="2400" b="1">
                <a:solidFill>
                  <a:srgbClr val="2C2C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Medici “Venus” (1c)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610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Baldassare Castiglione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by Raphael,</a:t>
            </a:r>
            <a:b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1514-1515</a:t>
            </a:r>
          </a:p>
        </p:txBody>
      </p:sp>
      <p:pic>
        <p:nvPicPr>
          <p:cNvPr id="70659" name="Picture 5" descr="Raphael: Baldassare Castiglione (detail)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685800" y="1066800"/>
            <a:ext cx="4200525" cy="548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5257800" y="2286000"/>
            <a:ext cx="3352800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7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Castiglione represented the humanist “gentleman” as a man of refinement and self-control.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2" descr="Raphael-Betrothal of the Virgin-15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381000"/>
            <a:ext cx="4419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6172200" y="563563"/>
            <a:ext cx="2819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FF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Perspective!</a:t>
            </a:r>
          </a:p>
        </p:txBody>
      </p:sp>
      <p:sp>
        <p:nvSpPr>
          <p:cNvPr id="135172" name="Line 4"/>
          <p:cNvSpPr>
            <a:spLocks noChangeShapeType="1"/>
          </p:cNvSpPr>
          <p:nvPr/>
        </p:nvSpPr>
        <p:spPr bwMode="auto">
          <a:xfrm flipV="1">
            <a:off x="5410200" y="2743200"/>
            <a:ext cx="0" cy="152400"/>
          </a:xfrm>
          <a:prstGeom prst="line">
            <a:avLst/>
          </a:prstGeom>
          <a:noFill/>
          <a:ln w="38100">
            <a:solidFill>
              <a:srgbClr val="FFFF9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73" name="Line 5"/>
          <p:cNvSpPr>
            <a:spLocks noChangeShapeType="1"/>
          </p:cNvSpPr>
          <p:nvPr/>
        </p:nvSpPr>
        <p:spPr bwMode="auto">
          <a:xfrm flipV="1">
            <a:off x="3200400" y="2895600"/>
            <a:ext cx="2209800" cy="3657600"/>
          </a:xfrm>
          <a:prstGeom prst="line">
            <a:avLst/>
          </a:prstGeom>
          <a:noFill/>
          <a:ln w="28575">
            <a:solidFill>
              <a:srgbClr val="FFFF9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74" name="Line 6"/>
          <p:cNvSpPr>
            <a:spLocks noChangeShapeType="1"/>
          </p:cNvSpPr>
          <p:nvPr/>
        </p:nvSpPr>
        <p:spPr bwMode="auto">
          <a:xfrm>
            <a:off x="5410200" y="2895600"/>
            <a:ext cx="2133600" cy="3505200"/>
          </a:xfrm>
          <a:prstGeom prst="line">
            <a:avLst/>
          </a:prstGeom>
          <a:noFill/>
          <a:ln w="28575">
            <a:solidFill>
              <a:srgbClr val="FFFF9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75" name="Line 7"/>
          <p:cNvSpPr>
            <a:spLocks noChangeShapeType="1"/>
          </p:cNvSpPr>
          <p:nvPr/>
        </p:nvSpPr>
        <p:spPr bwMode="auto">
          <a:xfrm flipV="1">
            <a:off x="3276600" y="2895600"/>
            <a:ext cx="2133600" cy="1981200"/>
          </a:xfrm>
          <a:prstGeom prst="line">
            <a:avLst/>
          </a:prstGeom>
          <a:noFill/>
          <a:ln w="28575">
            <a:solidFill>
              <a:srgbClr val="FFFF9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76" name="Line 8"/>
          <p:cNvSpPr>
            <a:spLocks noChangeShapeType="1"/>
          </p:cNvSpPr>
          <p:nvPr/>
        </p:nvSpPr>
        <p:spPr bwMode="auto">
          <a:xfrm flipV="1">
            <a:off x="3352800" y="2895600"/>
            <a:ext cx="2057400" cy="838200"/>
          </a:xfrm>
          <a:prstGeom prst="line">
            <a:avLst/>
          </a:prstGeom>
          <a:noFill/>
          <a:ln w="28575">
            <a:solidFill>
              <a:srgbClr val="FFFF9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77" name="Line 9"/>
          <p:cNvSpPr>
            <a:spLocks noChangeShapeType="1"/>
          </p:cNvSpPr>
          <p:nvPr/>
        </p:nvSpPr>
        <p:spPr bwMode="auto">
          <a:xfrm>
            <a:off x="5410200" y="2895600"/>
            <a:ext cx="2057400" cy="1752600"/>
          </a:xfrm>
          <a:prstGeom prst="line">
            <a:avLst/>
          </a:prstGeom>
          <a:noFill/>
          <a:ln w="28575">
            <a:solidFill>
              <a:srgbClr val="FFFF9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78" name="Line 10"/>
          <p:cNvSpPr>
            <a:spLocks noChangeShapeType="1"/>
          </p:cNvSpPr>
          <p:nvPr/>
        </p:nvSpPr>
        <p:spPr bwMode="auto">
          <a:xfrm>
            <a:off x="5410200" y="2895600"/>
            <a:ext cx="2133600" cy="914400"/>
          </a:xfrm>
          <a:prstGeom prst="line">
            <a:avLst/>
          </a:prstGeom>
          <a:noFill/>
          <a:ln w="28575">
            <a:solidFill>
              <a:srgbClr val="FFFF9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79" name="Rectangle 11"/>
          <p:cNvSpPr>
            <a:spLocks noChangeArrowheads="1"/>
          </p:cNvSpPr>
          <p:nvPr/>
        </p:nvSpPr>
        <p:spPr bwMode="auto">
          <a:xfrm>
            <a:off x="152400" y="1477963"/>
            <a:ext cx="2819400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Betrothal </a:t>
            </a:r>
            <a:br>
              <a:rPr lang="en-US" sz="42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2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of the Virgin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2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Raphael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2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1504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0" grpId="0"/>
      <p:bldP spid="135172" grpId="0" animBg="1"/>
      <p:bldP spid="135173" grpId="0" animBg="1"/>
      <p:bldP spid="135174" grpId="0" animBg="1"/>
      <p:bldP spid="135175" grpId="0" animBg="1"/>
      <p:bldP spid="135176" grpId="0" animBg="1"/>
      <p:bldP spid="135177" grpId="0" animBg="1"/>
      <p:bldP spid="13517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Raphael’s</a:t>
            </a: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Canagiani Madonna,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1507</a:t>
            </a:r>
          </a:p>
        </p:txBody>
      </p:sp>
      <p:pic>
        <p:nvPicPr>
          <p:cNvPr id="72707" name="Picture 7" descr="Raphael-The Canagiani Madonna-1507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2286000" y="990600"/>
            <a:ext cx="4446588" cy="5562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3960" name="AutoShape 8"/>
          <p:cNvSpPr>
            <a:spLocks noChangeArrowheads="1"/>
          </p:cNvSpPr>
          <p:nvPr/>
        </p:nvSpPr>
        <p:spPr bwMode="auto">
          <a:xfrm>
            <a:off x="2286000" y="1295400"/>
            <a:ext cx="4648200" cy="5105400"/>
          </a:xfrm>
          <a:prstGeom prst="triangle">
            <a:avLst>
              <a:gd name="adj" fmla="val 46116"/>
            </a:avLst>
          </a:prstGeom>
          <a:noFill/>
          <a:ln w="28575">
            <a:solidFill>
              <a:srgbClr val="FFFF9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3961" name="AutoShape 9"/>
          <p:cNvSpPr>
            <a:spLocks noChangeArrowheads="1"/>
          </p:cNvSpPr>
          <p:nvPr/>
        </p:nvSpPr>
        <p:spPr bwMode="auto">
          <a:xfrm>
            <a:off x="2209800" y="2971800"/>
            <a:ext cx="2971800" cy="3352800"/>
          </a:xfrm>
          <a:prstGeom prst="triangle">
            <a:avLst>
              <a:gd name="adj" fmla="val 49199"/>
            </a:avLst>
          </a:prstGeom>
          <a:noFill/>
          <a:ln w="28575">
            <a:solidFill>
              <a:srgbClr val="9F9FD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3962" name="AutoShape 10"/>
          <p:cNvSpPr>
            <a:spLocks noChangeArrowheads="1"/>
          </p:cNvSpPr>
          <p:nvPr/>
        </p:nvSpPr>
        <p:spPr bwMode="auto">
          <a:xfrm>
            <a:off x="4495800" y="2819400"/>
            <a:ext cx="2438400" cy="3581400"/>
          </a:xfrm>
          <a:prstGeom prst="triangle">
            <a:avLst>
              <a:gd name="adj" fmla="val 15046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3963" name="AutoShape 11"/>
          <p:cNvSpPr>
            <a:spLocks noChangeArrowheads="1"/>
          </p:cNvSpPr>
          <p:nvPr/>
        </p:nvSpPr>
        <p:spPr bwMode="auto">
          <a:xfrm>
            <a:off x="2590800" y="3733800"/>
            <a:ext cx="2286000" cy="2590800"/>
          </a:xfrm>
          <a:prstGeom prst="triangle">
            <a:avLst>
              <a:gd name="adj" fmla="val 63403"/>
            </a:avLst>
          </a:prstGeom>
          <a:noFill/>
          <a:ln w="2857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3964" name="AutoShape 12"/>
          <p:cNvSpPr>
            <a:spLocks noChangeArrowheads="1"/>
          </p:cNvSpPr>
          <p:nvPr/>
        </p:nvSpPr>
        <p:spPr bwMode="auto">
          <a:xfrm>
            <a:off x="4038600" y="3962400"/>
            <a:ext cx="1752600" cy="2362200"/>
          </a:xfrm>
          <a:prstGeom prst="triangle">
            <a:avLst>
              <a:gd name="adj" fmla="val 25093"/>
            </a:avLst>
          </a:prstGeom>
          <a:noFill/>
          <a:ln w="28575">
            <a:solidFill>
              <a:srgbClr val="FF4A1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3965" name="AutoShape 13"/>
          <p:cNvSpPr>
            <a:spLocks noChangeArrowheads="1"/>
          </p:cNvSpPr>
          <p:nvPr/>
        </p:nvSpPr>
        <p:spPr bwMode="auto">
          <a:xfrm>
            <a:off x="2209800" y="3657600"/>
            <a:ext cx="3886200" cy="2667000"/>
          </a:xfrm>
          <a:prstGeom prst="triangle">
            <a:avLst>
              <a:gd name="adj" fmla="val 49481"/>
            </a:avLst>
          </a:prstGeom>
          <a:noFill/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5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53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5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5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53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5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60" grpId="0" animBg="1"/>
      <p:bldP spid="253961" grpId="0" animBg="1"/>
      <p:bldP spid="253962" grpId="0" animBg="1"/>
      <p:bldP spid="253963" grpId="0" animBg="1"/>
      <p:bldP spid="253964" grpId="0" animBg="1"/>
      <p:bldP spid="25396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Raphael’s</a:t>
            </a: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Madonnas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(1)</a:t>
            </a:r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990600" y="6199188"/>
            <a:ext cx="27860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Sistine Madonna</a:t>
            </a:r>
          </a:p>
        </p:txBody>
      </p:sp>
      <p:pic>
        <p:nvPicPr>
          <p:cNvPr id="137220" name="Picture 4" descr="Raphael-The Small Cowper Madonna-1505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4870450" y="1031875"/>
            <a:ext cx="3892550" cy="5181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5086350" y="6224588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Cowpepper Madonna</a:t>
            </a:r>
          </a:p>
        </p:txBody>
      </p:sp>
      <p:pic>
        <p:nvPicPr>
          <p:cNvPr id="137222" name="Picture 6" descr="The Sistine Madon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031875"/>
            <a:ext cx="4095750" cy="5181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7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/>
      <p:bldP spid="13722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838200" y="5599113"/>
            <a:ext cx="34686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Madonna della Sedia</a:t>
            </a: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591175" y="5614988"/>
            <a:ext cx="24114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Alba Madonna</a:t>
            </a:r>
          </a:p>
        </p:txBody>
      </p:sp>
      <p:pic>
        <p:nvPicPr>
          <p:cNvPr id="97285" name="Picture 5" descr="Madonna della Sedia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411163" y="1412875"/>
            <a:ext cx="3932237" cy="3962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7286" name="Picture 6" descr="The Alba Madonna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4730750" y="1412875"/>
            <a:ext cx="3956050" cy="39814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7620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Raphael’s</a:t>
            </a: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Madonnas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/>
      <p:bldP spid="9728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152400" y="288925"/>
            <a:ext cx="899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School of Athens </a:t>
            </a:r>
            <a:r>
              <a:rPr lang="en-US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– Raphael, 1510 -11</a:t>
            </a:r>
          </a:p>
        </p:txBody>
      </p:sp>
      <p:sp>
        <p:nvSpPr>
          <p:cNvPr id="240647" name="Rectangle 7"/>
          <p:cNvSpPr>
            <a:spLocks noChangeArrowheads="1"/>
          </p:cNvSpPr>
          <p:nvPr/>
        </p:nvSpPr>
        <p:spPr bwMode="auto">
          <a:xfrm>
            <a:off x="685800" y="1143000"/>
            <a:ext cx="792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06400" indent="-406400">
              <a:spcBef>
                <a:spcPct val="2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800" b="1">
                <a:latin typeface="Comic Sans MS" pitchFamily="66" charset="0"/>
              </a:rPr>
              <a:t>One point perspective.</a:t>
            </a:r>
          </a:p>
          <a:p>
            <a:pPr marL="406400" indent="-406400">
              <a:spcBef>
                <a:spcPct val="2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800" b="1">
                <a:latin typeface="Comic Sans MS" pitchFamily="66" charset="0"/>
              </a:rPr>
              <a:t>All of the important Greek philosophers and thinkers are included </a:t>
            </a:r>
            <a:r>
              <a:rPr lang="en-US" sz="2800" b="1">
                <a:latin typeface="Comic Sans MS" pitchFamily="66" charset="0"/>
                <a:sym typeface="Wingdings" pitchFamily="2" charset="2"/>
              </a:rPr>
              <a:t> all of the great personalities of the </a:t>
            </a:r>
            <a:r>
              <a:rPr lang="en-US" sz="2800" b="1" u="sng">
                <a:solidFill>
                  <a:srgbClr val="2C2C86"/>
                </a:solidFill>
                <a:latin typeface="Comic Sans MS" pitchFamily="66" charset="0"/>
                <a:sym typeface="Wingdings" pitchFamily="2" charset="2"/>
              </a:rPr>
              <a:t>Seven Liberal Arts</a:t>
            </a:r>
            <a:r>
              <a:rPr lang="en-US" sz="2800" b="1">
                <a:latin typeface="Comic Sans MS" pitchFamily="66" charset="0"/>
                <a:sym typeface="Wingdings" pitchFamily="2" charset="2"/>
              </a:rPr>
              <a:t>!</a:t>
            </a:r>
          </a:p>
          <a:p>
            <a:pPr marL="406400" indent="-406400">
              <a:spcBef>
                <a:spcPct val="2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800" b="1">
                <a:latin typeface="Comic Sans MS" pitchFamily="66" charset="0"/>
                <a:sym typeface="Wingdings" pitchFamily="2" charset="2"/>
              </a:rPr>
              <a:t>A great variety of poses.</a:t>
            </a:r>
            <a:endParaRPr lang="en-US" sz="2800" b="1">
              <a:latin typeface="Comic Sans MS" pitchFamily="66" charset="0"/>
            </a:endParaRPr>
          </a:p>
          <a:p>
            <a:pPr marL="406400" indent="-406400">
              <a:spcBef>
                <a:spcPct val="2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800" b="1">
                <a:latin typeface="Comic Sans MS" pitchFamily="66" charset="0"/>
              </a:rPr>
              <a:t>Located in the papal apartments library.</a:t>
            </a:r>
          </a:p>
          <a:p>
            <a:pPr marL="406400" indent="-406400">
              <a:spcBef>
                <a:spcPct val="2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800" b="1">
                <a:latin typeface="Comic Sans MS" pitchFamily="66" charset="0"/>
              </a:rPr>
              <a:t>Raphael worked on this commission simultaneously as Michelangelo was doing the Sistine Chapel.</a:t>
            </a:r>
          </a:p>
          <a:p>
            <a:pPr marL="406400" indent="-406400">
              <a:spcBef>
                <a:spcPct val="2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800" b="1">
                <a:latin typeface="Comic Sans MS" pitchFamily="66" charset="0"/>
              </a:rPr>
              <a:t>No Christian themes here.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Raphael-School of Athens-1510-11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762000" y="952500"/>
            <a:ext cx="7696200" cy="57340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9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School of Athens </a:t>
            </a:r>
            <a:r>
              <a:rPr lang="en-US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– Raphael, 1510 -11</a:t>
            </a:r>
          </a:p>
        </p:txBody>
      </p:sp>
      <p:sp>
        <p:nvSpPr>
          <p:cNvPr id="33804" name="AutoShape 12"/>
          <p:cNvSpPr>
            <a:spLocks noChangeArrowheads="1"/>
          </p:cNvSpPr>
          <p:nvPr/>
        </p:nvSpPr>
        <p:spPr bwMode="auto">
          <a:xfrm>
            <a:off x="7239000" y="4038600"/>
            <a:ext cx="1066800" cy="533400"/>
          </a:xfrm>
          <a:prstGeom prst="downArrowCallout">
            <a:avLst>
              <a:gd name="adj1" fmla="val 50000"/>
              <a:gd name="adj2" fmla="val 50000"/>
              <a:gd name="adj3" fmla="val 16667"/>
              <a:gd name="adj4" fmla="val 66667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omic Sans MS" pitchFamily="66" charset="0"/>
              </a:rPr>
              <a:t>Raphael</a:t>
            </a:r>
          </a:p>
        </p:txBody>
      </p:sp>
      <p:sp>
        <p:nvSpPr>
          <p:cNvPr id="33805" name="AutoShape 13"/>
          <p:cNvSpPr>
            <a:spLocks noChangeArrowheads="1"/>
          </p:cNvSpPr>
          <p:nvPr/>
        </p:nvSpPr>
        <p:spPr bwMode="auto">
          <a:xfrm>
            <a:off x="3886200" y="3505200"/>
            <a:ext cx="1066800" cy="533400"/>
          </a:xfrm>
          <a:prstGeom prst="downArrowCallout">
            <a:avLst>
              <a:gd name="adj1" fmla="val 50000"/>
              <a:gd name="adj2" fmla="val 50000"/>
              <a:gd name="adj3" fmla="val 16667"/>
              <a:gd name="adj4" fmla="val 66667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latin typeface="Comic Sans MS" pitchFamily="66" charset="0"/>
              </a:rPr>
              <a:t>Da Vinci</a:t>
            </a:r>
          </a:p>
        </p:txBody>
      </p:sp>
      <p:sp>
        <p:nvSpPr>
          <p:cNvPr id="33806" name="AutoShape 14"/>
          <p:cNvSpPr>
            <a:spLocks noChangeArrowheads="1"/>
          </p:cNvSpPr>
          <p:nvPr/>
        </p:nvSpPr>
        <p:spPr bwMode="auto">
          <a:xfrm>
            <a:off x="3429000" y="4572000"/>
            <a:ext cx="1295400" cy="533400"/>
          </a:xfrm>
          <a:prstGeom prst="downArrowCallout">
            <a:avLst>
              <a:gd name="adj1" fmla="val 60714"/>
              <a:gd name="adj2" fmla="val 60714"/>
              <a:gd name="adj3" fmla="val 16667"/>
              <a:gd name="adj4" fmla="val 66667"/>
            </a:avLst>
          </a:prstGeom>
          <a:noFill/>
          <a:ln w="9525">
            <a:solidFill>
              <a:srgbClr val="FFFF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FF9B"/>
                </a:solidFill>
                <a:latin typeface="Comic Sans MS" pitchFamily="66" charset="0"/>
              </a:rPr>
              <a:t>Michelangelo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4" grpId="0" animBg="1"/>
      <p:bldP spid="33805" grpId="0" animBg="1"/>
      <p:bldP spid="3380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Raphael-School of Athens-1510-11-details on Plato &amp; Aristo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0938" y="1066800"/>
            <a:ext cx="4427537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894513" y="3054350"/>
            <a:ext cx="202088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Aristotle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</a:t>
            </a:r>
            <a:b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looks to this</a:t>
            </a:r>
            <a:b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earth [the</a:t>
            </a:r>
            <a:b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here and</a:t>
            </a:r>
            <a:b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now].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38138" y="2368550"/>
            <a:ext cx="20097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Plato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</a:t>
            </a:r>
            <a:b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looks to the</a:t>
            </a:r>
            <a:b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heavens [or </a:t>
            </a:r>
            <a:b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IDEAL</a:t>
            </a:r>
            <a:b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realm].</a:t>
            </a: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 flipV="1">
            <a:off x="5087938" y="2743200"/>
            <a:ext cx="1981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1811338" y="1752600"/>
            <a:ext cx="8382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52400" y="228600"/>
            <a:ext cx="899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School of Athens </a:t>
            </a:r>
            <a:r>
              <a:rPr lang="en-US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– Raphael, details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/>
      <p:bldP spid="16391" grpId="0" animBg="1"/>
      <p:bldP spid="1639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1" descr="Raphael-School of Athens-1510-11-detailed left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04800"/>
            <a:ext cx="5394325" cy="6324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2362200" y="990600"/>
            <a:ext cx="1558925" cy="571500"/>
          </a:xfrm>
          <a:prstGeom prst="downArrowCallout">
            <a:avLst>
              <a:gd name="adj1" fmla="val 68194"/>
              <a:gd name="adj2" fmla="val 68194"/>
              <a:gd name="adj3" fmla="val 16667"/>
              <a:gd name="adj4" fmla="val 66667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latin typeface="Comic Sans MS" pitchFamily="66" charset="0"/>
              </a:rPr>
              <a:t>Averroes</a:t>
            </a:r>
          </a:p>
        </p:txBody>
      </p:sp>
      <p:sp>
        <p:nvSpPr>
          <p:cNvPr id="34826" name="AutoShape 10"/>
          <p:cNvSpPr>
            <a:spLocks noChangeArrowheads="1"/>
          </p:cNvSpPr>
          <p:nvPr/>
        </p:nvSpPr>
        <p:spPr bwMode="auto">
          <a:xfrm>
            <a:off x="4176713" y="1752600"/>
            <a:ext cx="1385887" cy="654050"/>
          </a:xfrm>
          <a:prstGeom prst="downArrowCallout">
            <a:avLst>
              <a:gd name="adj1" fmla="val 52973"/>
              <a:gd name="adj2" fmla="val 52973"/>
              <a:gd name="adj3" fmla="val 16667"/>
              <a:gd name="adj4" fmla="val 66667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Comic Sans MS" pitchFamily="66" charset="0"/>
              </a:rPr>
              <a:t>Hypatia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2895600" y="4572000"/>
            <a:ext cx="1473200" cy="654050"/>
          </a:xfrm>
          <a:prstGeom prst="upArrowCallout">
            <a:avLst>
              <a:gd name="adj1" fmla="val 56311"/>
              <a:gd name="adj2" fmla="val 56311"/>
              <a:gd name="adj3" fmla="val 16667"/>
              <a:gd name="adj4" fmla="val 66667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Comic Sans MS" pitchFamily="66" charset="0"/>
              </a:rPr>
              <a:t>Pythagoras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 animBg="1"/>
      <p:bldP spid="34826" grpId="0" animBg="1"/>
      <p:bldP spid="3482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5" descr="Raphael-School of Athens-Euclid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1981200" y="152400"/>
            <a:ext cx="5572125" cy="6553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5851" name="AutoShape 11"/>
          <p:cNvSpPr>
            <a:spLocks noChangeArrowheads="1"/>
          </p:cNvSpPr>
          <p:nvPr/>
        </p:nvSpPr>
        <p:spPr bwMode="auto">
          <a:xfrm>
            <a:off x="6019800" y="609600"/>
            <a:ext cx="1371600" cy="533400"/>
          </a:xfrm>
          <a:prstGeom prst="downArrowCallout">
            <a:avLst>
              <a:gd name="adj1" fmla="val 64286"/>
              <a:gd name="adj2" fmla="val 64286"/>
              <a:gd name="adj3" fmla="val 16667"/>
              <a:gd name="adj4" fmla="val 66667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omic Sans MS" pitchFamily="66" charset="0"/>
              </a:rPr>
              <a:t>Zoroaster</a:t>
            </a:r>
          </a:p>
        </p:txBody>
      </p:sp>
      <p:sp>
        <p:nvSpPr>
          <p:cNvPr id="35853" name="AutoShape 13"/>
          <p:cNvSpPr>
            <a:spLocks noChangeArrowheads="1"/>
          </p:cNvSpPr>
          <p:nvPr/>
        </p:nvSpPr>
        <p:spPr bwMode="auto">
          <a:xfrm>
            <a:off x="6172200" y="2667000"/>
            <a:ext cx="1295400" cy="609600"/>
          </a:xfrm>
          <a:prstGeom prst="upArrowCallout">
            <a:avLst>
              <a:gd name="adj1" fmla="val 53125"/>
              <a:gd name="adj2" fmla="val 53125"/>
              <a:gd name="adj3" fmla="val 16667"/>
              <a:gd name="adj4" fmla="val 66667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omic Sans MS" pitchFamily="66" charset="0"/>
              </a:rPr>
              <a:t>Ptolemy</a:t>
            </a:r>
          </a:p>
        </p:txBody>
      </p:sp>
      <p:sp>
        <p:nvSpPr>
          <p:cNvPr id="35856" name="AutoShape 16"/>
          <p:cNvSpPr>
            <a:spLocks noChangeArrowheads="1"/>
          </p:cNvSpPr>
          <p:nvPr/>
        </p:nvSpPr>
        <p:spPr bwMode="auto">
          <a:xfrm>
            <a:off x="5257800" y="4724400"/>
            <a:ext cx="1295400" cy="609600"/>
          </a:xfrm>
          <a:prstGeom prst="upArrowCallout">
            <a:avLst>
              <a:gd name="adj1" fmla="val 53125"/>
              <a:gd name="adj2" fmla="val 53125"/>
              <a:gd name="adj3" fmla="val 16667"/>
              <a:gd name="adj4" fmla="val 66667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omic Sans MS" pitchFamily="66" charset="0"/>
              </a:rPr>
              <a:t>Euclid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 animBg="1"/>
      <p:bldP spid="35853" grpId="0" animBg="1"/>
      <p:bldP spid="358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76200" y="762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4. Emphasis on Individualism</a:t>
            </a:r>
          </a:p>
        </p:txBody>
      </p:sp>
      <p:pic>
        <p:nvPicPr>
          <p:cNvPr id="11267" name="Picture 3" descr="della Francesca-The Portraits of Battista Sforza &amp; Federico de Montefeltro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 l="476" t="2397" r="1428" b="1074"/>
          <a:stretch>
            <a:fillRect/>
          </a:stretch>
        </p:blipFill>
        <p:spPr bwMode="auto">
          <a:xfrm>
            <a:off x="1752600" y="2447925"/>
            <a:ext cx="5791200" cy="41052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80772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Batista Sforza &amp; Federico de Montefeltre:  The Duke &amp; Dutchess of Urbino</a:t>
            </a:r>
          </a:p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Piero della Francesca, 1465-1466.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2"/>
          <p:cNvSpPr txBox="1">
            <a:spLocks noChangeArrowheads="1"/>
          </p:cNvSpPr>
          <p:nvPr/>
        </p:nvSpPr>
        <p:spPr bwMode="auto">
          <a:xfrm>
            <a:off x="609600" y="168275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Liberation of St. Peter</a:t>
            </a:r>
            <a:r>
              <a:rPr lang="en-US" sz="42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by Raphael, 1514</a:t>
            </a:r>
          </a:p>
        </p:txBody>
      </p:sp>
      <p:pic>
        <p:nvPicPr>
          <p:cNvPr id="80899" name="Picture 4" descr="Raphael-Liberation of St Peter-1514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1219200" y="1600200"/>
            <a:ext cx="6781800" cy="51133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Portrait of Pope Julius II</a:t>
            </a:r>
            <a:br>
              <a:rPr lang="en-US" sz="42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2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</a:t>
            </a:r>
            <a:r>
              <a:rPr lang="en-US" sz="40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by Raphael, 1511-1512</a:t>
            </a:r>
          </a:p>
        </p:txBody>
      </p:sp>
      <p:pic>
        <p:nvPicPr>
          <p:cNvPr id="81923" name="Picture 4" descr="Raphael-Portrait of Pope Julius II--1511-12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685800" y="1600200"/>
            <a:ext cx="3670300" cy="495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4876800" y="1981200"/>
            <a:ext cx="388620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More concerned with politics than with theology.</a:t>
            </a:r>
          </a:p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“Warrior Pope.”</a:t>
            </a:r>
          </a:p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Great patron of Renaissance artists, especially Raphael &amp; Michelangelo.</a:t>
            </a:r>
          </a:p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Died in 1513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ext Box 2"/>
          <p:cNvSpPr txBox="1">
            <a:spLocks noChangeArrowheads="1"/>
          </p:cNvSpPr>
          <p:nvPr/>
        </p:nvSpPr>
        <p:spPr bwMode="auto">
          <a:xfrm>
            <a:off x="304800" y="168275"/>
            <a:ext cx="8534400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8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Pope Leo X with Cardinal Giulio deMedici and Luigi De Rossi </a:t>
            </a:r>
            <a:r>
              <a:rPr lang="en-US" sz="3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by Raphael, </a:t>
            </a:r>
            <a:br>
              <a:rPr lang="en-US" sz="3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3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1518-1519</a:t>
            </a:r>
          </a:p>
        </p:txBody>
      </p:sp>
      <p:pic>
        <p:nvPicPr>
          <p:cNvPr id="82947" name="Picture 4" descr="Raphael-Leo X with Cardinal Giulio de Medici &amp; Luigi de Rossi-1518-19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4708525" y="1524000"/>
            <a:ext cx="3978275" cy="5181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381000" y="2003425"/>
            <a:ext cx="38862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Medici Pope.</a:t>
            </a:r>
          </a:p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 went through the Vatican treasury in a year!</a:t>
            </a:r>
          </a:p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His extravagances offended even some cardinals [</a:t>
            </a:r>
            <a:r>
              <a:rPr lang="en-US" sz="25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as well as Martin Luther</a:t>
            </a: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!].</a:t>
            </a:r>
          </a:p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Started selling </a:t>
            </a:r>
            <a:r>
              <a:rPr lang="en-US" sz="25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indulgences</a:t>
            </a: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7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7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Birth of Venus</a:t>
            </a: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– Botticelli, 1485</a:t>
            </a:r>
          </a:p>
        </p:txBody>
      </p:sp>
      <p:pic>
        <p:nvPicPr>
          <p:cNvPr id="83971" name="Picture 3" descr="Botticelli-Birth of Venus-1485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457200" y="1143000"/>
            <a:ext cx="8305800" cy="48831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457200" y="6110288"/>
            <a:ext cx="8229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Wingdings" pitchFamily="2" charset="2"/>
              </a:rPr>
              <a:t>An attempt to depict perfect beauty.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Botticelli Venus - 2002 Euro coin"/>
          <p:cNvPicPr>
            <a:picLocks noChangeAspect="1" noChangeArrowheads="1"/>
          </p:cNvPicPr>
          <p:nvPr/>
        </p:nvPicPr>
        <p:blipFill>
          <a:blip r:embed="rId3">
            <a:lum bright="-12000" contrast="12000"/>
          </a:blip>
          <a:srcRect/>
          <a:stretch>
            <a:fillRect/>
          </a:stretch>
        </p:blipFill>
        <p:spPr bwMode="auto">
          <a:xfrm>
            <a:off x="3276600" y="1752600"/>
            <a:ext cx="2798763" cy="2819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1752600" y="5105400"/>
            <a:ext cx="6019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Botticelli’s Venus Motif.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10¢ Italian Euro coin.</a:t>
            </a:r>
          </a:p>
        </p:txBody>
      </p:sp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609600" y="457200"/>
            <a:ext cx="8001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2002 Euro Coin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Botticelli-Primavera-1482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304800" y="1143000"/>
            <a:ext cx="6705600" cy="4333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609600" y="242888"/>
            <a:ext cx="8001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Primavera</a:t>
            </a:r>
            <a:r>
              <a:rPr lang="en-US" sz="48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– Botticelli, 1482</a:t>
            </a:r>
          </a:p>
        </p:txBody>
      </p:sp>
      <p:sp>
        <p:nvSpPr>
          <p:cNvPr id="243716" name="Line 4"/>
          <p:cNvSpPr>
            <a:spLocks noChangeShapeType="1"/>
          </p:cNvSpPr>
          <p:nvPr/>
        </p:nvSpPr>
        <p:spPr bwMode="auto">
          <a:xfrm flipH="1" flipV="1">
            <a:off x="4876800" y="2743200"/>
            <a:ext cx="1676400" cy="1219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43717" name="Picture 5" descr="Botticelli-Primavera-1482-details of face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6186488" y="2819400"/>
            <a:ext cx="2706687" cy="3657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43718" name="Text Box 6"/>
          <p:cNvSpPr txBox="1">
            <a:spLocks noChangeArrowheads="1"/>
          </p:cNvSpPr>
          <p:nvPr/>
        </p:nvSpPr>
        <p:spPr bwMode="auto">
          <a:xfrm>
            <a:off x="304800" y="5715000"/>
            <a:ext cx="5562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5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Wingdings" pitchFamily="2" charset="2"/>
              </a:rPr>
              <a:t>Depicted classical gods as almost naked and life-size.</a:t>
            </a:r>
            <a:endParaRPr lang="en-US" sz="25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3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A Portrait of Savonarola</a:t>
            </a:r>
          </a:p>
        </p:txBody>
      </p:sp>
      <p:pic>
        <p:nvPicPr>
          <p:cNvPr id="87043" name="Picture 5" descr="Fra Bartolomeo-Portrait of Savonarola-1498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5334000" y="1143000"/>
            <a:ext cx="3559175" cy="5029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304800" y="990600"/>
            <a:ext cx="48768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By Fra Bartolomeo, 1498.</a:t>
            </a:r>
          </a:p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Dominican friar who decried money and power.</a:t>
            </a:r>
          </a:p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Anti-humanist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Wingdings" pitchFamily="2" charset="2"/>
              </a:rPr>
              <a:t> he saw humanism as too secular, hedonistic, and corrupting.</a:t>
            </a:r>
          </a:p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Wingdings" pitchFamily="2" charset="2"/>
              </a:rPr>
              <a:t>The </a:t>
            </a: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Wingdings" pitchFamily="2" charset="2"/>
              </a:rPr>
              <a:t>“Bonfire of the Vanities,”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Wingdings" pitchFamily="2" charset="2"/>
              </a:rPr>
              <a:t> 1497.</a:t>
            </a:r>
          </a:p>
          <a:p>
            <a:pPr marL="914400" lvl="1" indent="-393700">
              <a:spcBef>
                <a:spcPct val="50000"/>
              </a:spcBef>
              <a:buClr>
                <a:srgbClr val="2C2C86"/>
              </a:buClr>
              <a:buFont typeface="GriffinOne" pitchFamily="2" charset="0"/>
              <a:buChar char="/"/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Wingdings" pitchFamily="2" charset="2"/>
              </a:rPr>
              <a:t>Burned books, artwork, jewelry, and other luxury goods in public.</a:t>
            </a:r>
          </a:p>
          <a:p>
            <a:pPr marL="914400" lvl="1" indent="-393700">
              <a:spcBef>
                <a:spcPct val="50000"/>
              </a:spcBef>
              <a:buClr>
                <a:srgbClr val="2C2C86"/>
              </a:buClr>
              <a:buFont typeface="GriffinOne" pitchFamily="2" charset="0"/>
              <a:buChar char="/"/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Wingdings" pitchFamily="2" charset="2"/>
              </a:rPr>
              <a:t>Even Botticelli put some of his paintings on the fire!!</a:t>
            </a:r>
            <a:endParaRPr lang="en-US" sz="2200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47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47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47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BA2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Execution of Savonarola, 1452</a:t>
            </a:r>
          </a:p>
        </p:txBody>
      </p:sp>
      <p:pic>
        <p:nvPicPr>
          <p:cNvPr id="88067" name="Picture 4" descr="unknown artist-Execution of Savonarola on the Piazza della Signoria-1498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1447800" y="914400"/>
            <a:ext cx="6477000" cy="56467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WordArt 3" descr="40%">
            <a:hlinkClick r:id="rId3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914400" y="5638800"/>
            <a:ext cx="7391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19050">
                  <a:solidFill>
                    <a:srgbClr val="CC3300"/>
                  </a:solidFill>
                  <a:round/>
                  <a:headEnd/>
                  <a:tailEnd/>
                </a:ln>
                <a:pattFill prst="pct40">
                  <a:fgClr>
                    <a:schemeClr val="tx2"/>
                  </a:fgClr>
                  <a:bgClr>
                    <a:srgbClr val="CC3300"/>
                  </a:bgClr>
                </a:pattFill>
                <a:effectLst>
                  <a:outerShdw dist="35921" dir="2700000" algn="ctr" rotWithShape="0">
                    <a:schemeClr val="tx1"/>
                  </a:outerShdw>
                </a:effectLst>
                <a:latin typeface="Schwarzwald"/>
              </a:rPr>
              <a:t>Venice During the Renaissance</a:t>
            </a:r>
          </a:p>
        </p:txBody>
      </p:sp>
      <p:pic>
        <p:nvPicPr>
          <p:cNvPr id="89091" name="Picture 8" descr="Venice view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 b="10001"/>
          <a:stretch>
            <a:fillRect/>
          </a:stretch>
        </p:blipFill>
        <p:spPr bwMode="auto">
          <a:xfrm>
            <a:off x="838200" y="304800"/>
            <a:ext cx="7620000" cy="51435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991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Doge, Leonardo Loredon</a:t>
            </a:r>
            <a:br>
              <a:rPr lang="en-US" sz="40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</a:br>
            <a:r>
              <a:rPr lang="en-US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Berlini, 1501</a:t>
            </a:r>
          </a:p>
        </p:txBody>
      </p:sp>
      <p:pic>
        <p:nvPicPr>
          <p:cNvPr id="90115" name="Picture 3" descr="Bellini-The Doge Leonardo Loredon-1501-05"/>
          <p:cNvPicPr>
            <a:picLocks noChangeAspect="1" noChangeArrowheads="1"/>
          </p:cNvPicPr>
          <p:nvPr/>
        </p:nvPicPr>
        <p:blipFill>
          <a:blip r:embed="rId3">
            <a:lum bright="6000" contrast="12000"/>
          </a:blip>
          <a:srcRect l="1840" t="2686" r="2454" b="14095"/>
          <a:stretch>
            <a:fillRect/>
          </a:stretch>
        </p:blipFill>
        <p:spPr bwMode="auto">
          <a:xfrm>
            <a:off x="2447925" y="1371600"/>
            <a:ext cx="4410075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76200" y="228600"/>
            <a:ext cx="8991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Isabella d’Este –</a:t>
            </a:r>
            <a:r>
              <a:rPr lang="en-US" sz="4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 da Vinci, 1499</a:t>
            </a:r>
          </a:p>
        </p:txBody>
      </p:sp>
      <p:pic>
        <p:nvPicPr>
          <p:cNvPr id="12291" name="Picture 3" descr="Da Vinci-Portrait of Isabella D'Este-ink drawing-1499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685800" y="1066800"/>
            <a:ext cx="4117975" cy="5562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5257800" y="1447800"/>
            <a:ext cx="342900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600" b="1">
                <a:latin typeface="Comic Sans MS" pitchFamily="66" charset="0"/>
              </a:rPr>
              <a:t>1474-1539</a:t>
            </a:r>
          </a:p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600" b="1">
                <a:solidFill>
                  <a:schemeClr val="accent2"/>
                </a:solidFill>
                <a:latin typeface="Comic Sans MS" pitchFamily="66" charset="0"/>
              </a:rPr>
              <a:t>“First Lady of the Italian Renaissance.”</a:t>
            </a:r>
          </a:p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600" b="1">
                <a:latin typeface="Comic Sans MS" pitchFamily="66" charset="0"/>
              </a:rPr>
              <a:t>Great patroness of the arts.</a:t>
            </a:r>
          </a:p>
          <a:p>
            <a:pPr marL="344488" indent="-344488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</a:pPr>
            <a:r>
              <a:rPr lang="en-US" sz="2600" b="1">
                <a:latin typeface="Comic Sans MS" pitchFamily="66" charset="0"/>
              </a:rPr>
              <a:t>Known during her time as “First Lady of the World!”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Venus of Urbino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– Titian, 1558</a:t>
            </a:r>
          </a:p>
        </p:txBody>
      </p:sp>
      <p:pic>
        <p:nvPicPr>
          <p:cNvPr id="91139" name="Picture 5" descr="Titian-Venice of Urbino-1558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685800" y="985838"/>
            <a:ext cx="7772400" cy="55387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763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The Penitent Mary Magdalene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Chancery" pitchFamily="2" charset="0"/>
              </a:rPr>
              <a:t>by Titian, 1533</a:t>
            </a:r>
          </a:p>
        </p:txBody>
      </p:sp>
      <p:pic>
        <p:nvPicPr>
          <p:cNvPr id="92163" name="Picture 4" descr="Titian-The Penitent Mary Magdalene-1533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457200" y="990600"/>
            <a:ext cx="4552950" cy="5562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257800" y="2003425"/>
            <a:ext cx="3429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By the mid-16c, High Renaissance art was declining.</a:t>
            </a:r>
          </a:p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Mannerism </a:t>
            </a: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became more popular.</a:t>
            </a:r>
          </a:p>
          <a:p>
            <a:pPr marL="406400" indent="-406400">
              <a:spcBef>
                <a:spcPct val="50000"/>
              </a:spcBef>
              <a:buClr>
                <a:srgbClr val="CC3300"/>
              </a:buClr>
              <a:buFont typeface="PressWriter Symbols" pitchFamily="2" charset="2"/>
              <a:buChar char=""/>
              <a:defRPr/>
            </a:pPr>
            <a:r>
              <a:rPr lang="en-US" sz="25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This painting is a good example of this new artistic style.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_Default Design">
      <a:majorFont>
        <a:latin typeface="BlackChancery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1994</TotalTime>
  <Words>1285</Words>
  <Application>Microsoft PowerPoint</Application>
  <PresentationFormat>On-screen Show (4:3)</PresentationFormat>
  <Paragraphs>360</Paragraphs>
  <Slides>91</Slides>
  <Notes>91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107" baseType="lpstr">
      <vt:lpstr>Arial</vt:lpstr>
      <vt:lpstr>Script MT Bold</vt:lpstr>
      <vt:lpstr>Adorable</vt:lpstr>
      <vt:lpstr>BlackChancery</vt:lpstr>
      <vt:lpstr>Comic Sans MS</vt:lpstr>
      <vt:lpstr>PressWriter Symbols</vt:lpstr>
      <vt:lpstr>GriffinOne</vt:lpstr>
      <vt:lpstr>Wingdings</vt:lpstr>
      <vt:lpstr>Schwarzwald</vt:lpstr>
      <vt:lpstr>Lucida Sans</vt:lpstr>
      <vt:lpstr>Impact</vt:lpstr>
      <vt:lpstr>Calibri</vt:lpstr>
      <vt:lpstr>FSC Symbol</vt:lpstr>
      <vt:lpstr>1_Default Design</vt:lpstr>
      <vt:lpstr>Photo Editor Photo</vt:lpstr>
      <vt:lpstr>Clip</vt:lpstr>
      <vt:lpstr>Slide 1</vt:lpstr>
      <vt:lpstr>Art and Patronage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Warm Up 9/11/2008</vt:lpstr>
      <vt:lpstr>Lesson Objectives</vt:lpstr>
      <vt:lpstr>Slide 15</vt:lpstr>
      <vt:lpstr>Slide 16</vt:lpstr>
      <vt:lpstr>Slide 17</vt:lpstr>
      <vt:lpstr>Slide 18</vt:lpstr>
      <vt:lpstr>Slide 19</vt:lpstr>
      <vt:lpstr>Filippo Brunelleschi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</vt:vector>
  </TitlesOfParts>
  <Company>Horace Greeley HS    Chappaqua, 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Italian Renaissance Art</dc:title>
  <dc:creator>Ms. Susan M. Pojer</dc:creator>
  <cp:lastModifiedBy>syhatchell</cp:lastModifiedBy>
  <cp:revision>299</cp:revision>
  <dcterms:created xsi:type="dcterms:W3CDTF">2003-06-29T18:17:57Z</dcterms:created>
  <dcterms:modified xsi:type="dcterms:W3CDTF">2008-09-11T14:26:57Z</dcterms:modified>
</cp:coreProperties>
</file>